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8" r:id="rId1"/>
  </p:sldMasterIdLst>
  <p:notesMasterIdLst>
    <p:notesMasterId r:id="rId9"/>
  </p:notesMasterIdLst>
  <p:handoutMasterIdLst>
    <p:handoutMasterId r:id="rId10"/>
  </p:handoutMasterIdLst>
  <p:sldIdLst>
    <p:sldId id="373" r:id="rId2"/>
    <p:sldId id="374" r:id="rId3"/>
    <p:sldId id="375" r:id="rId4"/>
    <p:sldId id="376" r:id="rId5"/>
    <p:sldId id="377" r:id="rId6"/>
    <p:sldId id="378" r:id="rId7"/>
    <p:sldId id="379" r:id="rId8"/>
  </p:sldIdLst>
  <p:sldSz cx="9144000" cy="6858000" type="screen4x3"/>
  <p:notesSz cx="6743700" cy="9906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33"/>
    <a:srgbClr val="009900"/>
    <a:srgbClr val="00FFFF"/>
    <a:srgbClr val="FF0000"/>
    <a:srgbClr val="FFFF00"/>
    <a:srgbClr val="000000"/>
    <a:srgbClr val="FF9999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6332" autoAdjust="0"/>
  </p:normalViewPr>
  <p:slideViewPr>
    <p:cSldViewPr snapToObjects="1">
      <p:cViewPr varScale="1">
        <p:scale>
          <a:sx n="79" d="100"/>
          <a:sy n="79" d="100"/>
        </p:scale>
        <p:origin x="-1704" y="-90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894"/>
    </p:cViewPr>
  </p:sorterViewPr>
  <p:notesViewPr>
    <p:cSldViewPr snapToObjects="1">
      <p:cViewPr varScale="1">
        <p:scale>
          <a:sx n="57" d="100"/>
          <a:sy n="57" d="100"/>
        </p:scale>
        <p:origin x="-1674" y="-84"/>
      </p:cViewPr>
      <p:guideLst>
        <p:guide orient="horz" pos="312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401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11" tIns="46006" rIns="92011" bIns="46006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Tx/>
              <a:buChar char="•"/>
              <a:defRPr kumimoji="1"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413" y="0"/>
            <a:ext cx="297021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11" tIns="46006" rIns="92011" bIns="4600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Char char="•"/>
              <a:defRPr kumimoji="1"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89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11" tIns="46006" rIns="92011" bIns="46006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Tx/>
              <a:buChar char="•"/>
              <a:defRPr kumimoji="1"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413" y="9440863"/>
            <a:ext cx="2970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11" tIns="46006" rIns="92011" bIns="46006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Char char="•"/>
              <a:defRPr kumimoji="1" sz="1200" b="0" smtClean="0"/>
            </a:lvl1pPr>
          </a:lstStyle>
          <a:p>
            <a:pPr>
              <a:defRPr/>
            </a:pPr>
            <a:fld id="{F0DA9B48-5F7F-455D-97B0-CE2003E1FD8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69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66" tIns="45683" rIns="91366" bIns="45683" numCol="1" anchor="t" anchorCtr="0" compatLnSpc="1">
            <a:prstTxWarp prst="textNoShape">
              <a:avLst/>
            </a:prstTxWarp>
          </a:bodyPr>
          <a:lstStyle>
            <a:lvl1pPr algn="l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25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66" tIns="45683" rIns="91366" bIns="45683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113" y="4703763"/>
            <a:ext cx="4943475" cy="445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66" tIns="45683" rIns="91366" bIns="456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0"/>
            <a:r>
              <a:rPr lang="en-GB" noProof="0" smtClean="0"/>
              <a:t>Second level</a:t>
            </a:r>
          </a:p>
          <a:p>
            <a:pPr lvl="0"/>
            <a:r>
              <a:rPr lang="en-GB" noProof="0" smtClean="0"/>
              <a:t>Third level</a:t>
            </a:r>
          </a:p>
          <a:p>
            <a:pPr lvl="0"/>
            <a:r>
              <a:rPr lang="en-GB" noProof="0" smtClean="0"/>
              <a:t>Fourth level</a:t>
            </a:r>
          </a:p>
          <a:p>
            <a:pPr lvl="0"/>
            <a:r>
              <a:rPr lang="en-GB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66" tIns="45683" rIns="91366" bIns="45683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410700"/>
            <a:ext cx="29225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66" tIns="45683" rIns="91366" bIns="45683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FFF3FE21-7910-4CB7-B84E-659F0F02BFE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61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aisylogo_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981076"/>
            <a:ext cx="7048500" cy="489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45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88932" y="1476375"/>
            <a:ext cx="8564563" cy="1447800"/>
          </a:xfrm>
        </p:spPr>
        <p:txBody>
          <a:bodyPr anchor="b"/>
          <a:lstStyle>
            <a:lvl1pPr algn="ctr">
              <a:defRPr sz="4000"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945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08027" y="2798768"/>
            <a:ext cx="7727950" cy="2143125"/>
          </a:xfrm>
        </p:spPr>
        <p:txBody>
          <a:bodyPr/>
          <a:lstStyle>
            <a:lvl1pPr marL="0" indent="0" algn="ctr">
              <a:buFontTx/>
              <a:buNone/>
              <a:defRPr sz="2800"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08013" y="6248400"/>
            <a:ext cx="7924800" cy="457200"/>
          </a:xfrm>
        </p:spPr>
        <p:txBody>
          <a:bodyPr anchor="ctr" anchorCtr="1"/>
          <a:lstStyle>
            <a:lvl1pPr algn="l">
              <a:defRPr smtClean="0"/>
            </a:lvl1pPr>
          </a:lstStyle>
          <a:p>
            <a:pPr>
              <a:defRPr/>
            </a:pPr>
            <a:r>
              <a:rPr lang="en-US" smtClean="0"/>
              <a:t>3rd Workshop on Energy Data Management (EnDM 2014), Athens, Greece, March 28, 2014</a:t>
            </a:r>
            <a:endParaRPr lang="en-GB"/>
          </a:p>
        </p:txBody>
      </p:sp>
      <p:pic>
        <p:nvPicPr>
          <p:cNvPr id="6451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303" y="144463"/>
            <a:ext cx="1785937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692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3rd Workshop on Energy Data Management (EnDM 2014), Athens, Greece, March 28, 2014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EE517-9B58-43C2-B93F-8A68FB6A3EB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650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48450" y="38102"/>
            <a:ext cx="2114550" cy="6286500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03219" y="38102"/>
            <a:ext cx="6192837" cy="6286500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3rd Workshop on Energy Data Management (EnDM 2014), Athens, Greece, March 28, 2014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7CB6-7776-4DF2-8806-92F2364ED18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464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kst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3219" y="38100"/>
            <a:ext cx="8459787" cy="762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1"/>
          </p:nvPr>
        </p:nvSpPr>
        <p:spPr>
          <a:xfrm>
            <a:off x="304800" y="914400"/>
            <a:ext cx="4152900" cy="541020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iagram 3"/>
          <p:cNvSpPr>
            <a:spLocks noGrp="1"/>
          </p:cNvSpPr>
          <p:nvPr>
            <p:ph type="chart" sz="half" idx="2"/>
          </p:nvPr>
        </p:nvSpPr>
        <p:spPr>
          <a:xfrm>
            <a:off x="4610100" y="914400"/>
            <a:ext cx="4152900" cy="5410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3rd Workshop on Energy Data Management (EnDM 2014), Athens, Greece, March 28, 2014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E3373-4F6A-45C5-ACBB-733D2C55E53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061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og clipart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3219" y="38100"/>
            <a:ext cx="8459787" cy="762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1"/>
          </p:nvPr>
        </p:nvSpPr>
        <p:spPr>
          <a:xfrm>
            <a:off x="304800" y="914400"/>
            <a:ext cx="4152900" cy="541020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multimedieklip 3"/>
          <p:cNvSpPr>
            <a:spLocks noGrp="1"/>
          </p:cNvSpPr>
          <p:nvPr>
            <p:ph type="clipArt" sz="half" idx="2"/>
          </p:nvPr>
        </p:nvSpPr>
        <p:spPr>
          <a:xfrm>
            <a:off x="4610100" y="914400"/>
            <a:ext cx="4152900" cy="5410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3rd Workshop on Energy Data Management (EnDM 2014), Athens, Greece, March 28, 2014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86E94-657F-46D2-8B1B-8F112BE7226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238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og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3219" y="38100"/>
            <a:ext cx="8459787" cy="762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abel 2"/>
          <p:cNvSpPr>
            <a:spLocks noGrp="1"/>
          </p:cNvSpPr>
          <p:nvPr>
            <p:ph type="tbl" idx="1"/>
          </p:nvPr>
        </p:nvSpPr>
        <p:spPr>
          <a:xfrm>
            <a:off x="304800" y="914400"/>
            <a:ext cx="8458200" cy="5410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3rd Workshop on Energy Data Management (EnDM 2014), Athens, Greece, March 28, 2014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95DBA-E771-41E2-8B06-D8FD566F575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177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3219" y="38100"/>
            <a:ext cx="8459787" cy="762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1"/>
          </p:nvPr>
        </p:nvSpPr>
        <p:spPr>
          <a:xfrm>
            <a:off x="304800" y="914400"/>
            <a:ext cx="4152900" cy="541020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4152900" cy="541020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3rd Workshop on Energy Data Management (EnDM 2014), Athens, Greece, March 28, 2014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E7827-6A21-40FC-9A1D-5D4BD9D0888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222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3rd Workshop on Energy Data Management (EnDM 2014), Athens, Greece, March 28, 2014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AEAA0-B576-4A13-9130-225A27023F43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850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3rd Workshop on Energy Data Management (EnDM 2014), Athens, Greece, March 28, 2014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07582-03DD-4C95-971E-773CB17473B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10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41529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41529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3rd Workshop on Energy Data Management (EnDM 2014), Athens, Greece, March 28, 2014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E49D5-008A-4BAE-A2CE-CC99187C80B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759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3rd Workshop on Energy Data Management (EnDM 2014), Athens, Greece, March 28, 2014</a:t>
            </a: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5401C-DB66-4B18-8C14-10B6451806F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090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3rd Workshop on Energy Data Management (EnDM 2014), Athens, Greece, March 28, 2014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13F12-FE4B-4CE3-A843-86FBE4EF123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037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3rd Workshop on Energy Data Management (EnDM 2014), Athens, Greece, March 28, 2014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893C9-C9EA-47C9-BC4B-F2B34906285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10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3rd Workshop on Energy Data Management (EnDM 2014), Athens, Greece, March 28, 2014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6B99B-9AB7-4C80-9252-0BC4CFB2C75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68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3rd Workshop on Energy Data Management (EnDM 2014), Athens, Greece, March 28, 2014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056BB-5F30-469A-BBE3-BD06F9BE6AC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72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3219" y="38100"/>
            <a:ext cx="84597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pic>
        <p:nvPicPr>
          <p:cNvPr id="1027" name="Picture 3" descr="daisyrigthimage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5" y="22227"/>
            <a:ext cx="1655762" cy="742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14400"/>
            <a:ext cx="84582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935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58895" y="6553200"/>
            <a:ext cx="68992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3rd Workshop on Energy Data Management (EnDM 2014), Athens, Greece, March 28, 2014</a:t>
            </a:r>
            <a:endParaRPr lang="en-GB"/>
          </a:p>
        </p:txBody>
      </p:sp>
      <p:sp>
        <p:nvSpPr>
          <p:cNvPr id="4935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8170" y="6553200"/>
            <a:ext cx="60483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+mn-lt"/>
              </a:defRPr>
            </a:lvl1pPr>
          </a:lstStyle>
          <a:p>
            <a:pPr>
              <a:defRPr/>
            </a:pPr>
            <a:fld id="{7A490145-EE9C-4D2C-8E3C-BA02D80F17B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" y="801688"/>
            <a:ext cx="7453313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2" name="Picture 8" descr="daisylogosmallopacity69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2" y="6197602"/>
            <a:ext cx="982663" cy="615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ZapfDingbats" pitchFamily="82" charset="2"/>
        <a:buChar char="u"/>
        <a:defRPr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Monotype Sorts" pitchFamily="2" charset="2"/>
        <a:buChar char="s"/>
        <a:defRPr sz="16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1400">
          <a:solidFill>
            <a:schemeClr val="tx1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14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14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14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otalflex.dk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Energy Data Management: Where Are We Headed</a:t>
            </a:r>
            <a:r>
              <a:rPr lang="en-US" sz="4800" dirty="0" smtClean="0"/>
              <a:t>?</a:t>
            </a:r>
            <a:endParaRPr lang="en-US" sz="4800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96042" y="3140968"/>
            <a:ext cx="7727950" cy="2161729"/>
          </a:xfrm>
        </p:spPr>
        <p:txBody>
          <a:bodyPr/>
          <a:lstStyle/>
          <a:p>
            <a:r>
              <a:rPr lang="en-US" dirty="0" smtClean="0"/>
              <a:t>Torben </a:t>
            </a:r>
            <a:r>
              <a:rPr lang="en-US" dirty="0" smtClean="0"/>
              <a:t>Bach Pedersen</a:t>
            </a:r>
          </a:p>
          <a:p>
            <a:r>
              <a:rPr lang="da-DK" dirty="0" smtClean="0"/>
              <a:t>Center for Data-intensive </a:t>
            </a:r>
            <a:r>
              <a:rPr lang="da-DK" dirty="0" smtClean="0"/>
              <a:t>Systems </a:t>
            </a:r>
            <a:r>
              <a:rPr lang="da-DK" dirty="0" smtClean="0"/>
              <a:t>(Daisy)</a:t>
            </a:r>
          </a:p>
          <a:p>
            <a:r>
              <a:rPr lang="da-DK" dirty="0" smtClean="0"/>
              <a:t>Aalborg </a:t>
            </a:r>
            <a:r>
              <a:rPr lang="da-DK" dirty="0" err="1" smtClean="0"/>
              <a:t>University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Panel/</a:t>
            </a:r>
            <a:r>
              <a:rPr lang="da-DK" dirty="0" err="1"/>
              <a:t>R</a:t>
            </a:r>
            <a:r>
              <a:rPr lang="da-DK" dirty="0" err="1" smtClean="0"/>
              <a:t>oundtable</a:t>
            </a:r>
            <a:r>
              <a:rPr lang="da-DK" dirty="0" smtClean="0"/>
              <a:t> </a:t>
            </a:r>
            <a:r>
              <a:rPr lang="da-DK" dirty="0" err="1" smtClean="0"/>
              <a:t>Discussion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Answer</a:t>
            </a:r>
            <a:r>
              <a:rPr lang="da-DK" dirty="0" smtClean="0"/>
              <a:t> </a:t>
            </a:r>
            <a:r>
              <a:rPr lang="da-DK" dirty="0" err="1" smtClean="0"/>
              <a:t>these</a:t>
            </a:r>
            <a:r>
              <a:rPr lang="da-DK" dirty="0" smtClean="0"/>
              <a:t> </a:t>
            </a:r>
            <a:r>
              <a:rPr lang="da-DK" dirty="0" err="1" smtClean="0"/>
              <a:t>questions</a:t>
            </a:r>
            <a:r>
              <a:rPr lang="da-DK" dirty="0" smtClean="0"/>
              <a:t> (and perhaps more)</a:t>
            </a:r>
          </a:p>
          <a:p>
            <a:pPr lvl="1"/>
            <a:r>
              <a:rPr lang="da-DK" dirty="0" smtClean="0"/>
              <a:t>for </a:t>
            </a:r>
            <a:r>
              <a:rPr lang="da-DK" i="1" dirty="0" err="1" smtClean="0"/>
              <a:t>energy</a:t>
            </a:r>
            <a:r>
              <a:rPr lang="da-DK" i="1" dirty="0" smtClean="0"/>
              <a:t> data management: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was already </a:t>
            </a:r>
            <a:r>
              <a:rPr lang="en-US" dirty="0" smtClean="0"/>
              <a:t>done </a:t>
            </a:r>
            <a:r>
              <a:rPr lang="en-US" dirty="0"/>
              <a:t>and what is still missing?</a:t>
            </a:r>
          </a:p>
          <a:p>
            <a:r>
              <a:rPr lang="en-US" dirty="0" smtClean="0"/>
              <a:t>What </a:t>
            </a:r>
            <a:r>
              <a:rPr lang="en-US" dirty="0"/>
              <a:t>are the </a:t>
            </a:r>
            <a:r>
              <a:rPr lang="en-US" dirty="0" smtClean="0"/>
              <a:t>scientific challenges?</a:t>
            </a:r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are the technical challenges?</a:t>
            </a:r>
          </a:p>
          <a:p>
            <a:r>
              <a:rPr lang="en-US" dirty="0" smtClean="0"/>
              <a:t>What </a:t>
            </a:r>
            <a:r>
              <a:rPr lang="en-US" dirty="0"/>
              <a:t>are the challenges that necessitate an </a:t>
            </a:r>
            <a:r>
              <a:rPr lang="en-US" dirty="0" smtClean="0"/>
              <a:t>interdisciplinary </a:t>
            </a:r>
            <a:r>
              <a:rPr lang="en-US" dirty="0"/>
              <a:t>approach?</a:t>
            </a:r>
            <a:endParaRPr lang="da-DK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3rd Workshop on Energy Data Management (EnDM 2014), Athens, Greece, March 28, 2014</a:t>
            </a:r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0AEAA0-B576-4A13-9130-225A27023F43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0970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My </a:t>
            </a:r>
            <a:r>
              <a:rPr lang="da-DK" dirty="0" err="1" smtClean="0"/>
              <a:t>Own</a:t>
            </a:r>
            <a:r>
              <a:rPr lang="da-DK" dirty="0" smtClean="0"/>
              <a:t> Opinions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What was already done and what is still missing</a:t>
            </a:r>
            <a:r>
              <a:rPr lang="en-US" dirty="0"/>
              <a:t>?</a:t>
            </a:r>
          </a:p>
          <a:p>
            <a:pPr lvl="1"/>
            <a:endParaRPr lang="en-US" dirty="0" smtClean="0"/>
          </a:p>
          <a:p>
            <a:r>
              <a:rPr lang="da-DK" dirty="0" err="1" smtClean="0"/>
              <a:t>What</a:t>
            </a:r>
            <a:r>
              <a:rPr lang="da-DK" dirty="0" smtClean="0"/>
              <a:t> </a:t>
            </a:r>
            <a:r>
              <a:rPr lang="da-DK" dirty="0" err="1" smtClean="0"/>
              <a:t>was</a:t>
            </a:r>
            <a:r>
              <a:rPr lang="da-DK" dirty="0" smtClean="0"/>
              <a:t> done</a:t>
            </a:r>
          </a:p>
          <a:p>
            <a:pPr lvl="1"/>
            <a:r>
              <a:rPr lang="da-DK" dirty="0" err="1" smtClean="0"/>
              <a:t>Forecasting</a:t>
            </a:r>
            <a:r>
              <a:rPr lang="da-DK" dirty="0" smtClean="0"/>
              <a:t> </a:t>
            </a:r>
            <a:r>
              <a:rPr lang="da-DK" dirty="0" err="1" smtClean="0"/>
              <a:t>methods</a:t>
            </a:r>
            <a:endParaRPr lang="da-DK" dirty="0" smtClean="0"/>
          </a:p>
          <a:p>
            <a:pPr lvl="1"/>
            <a:r>
              <a:rPr lang="da-DK" dirty="0" err="1" smtClean="0"/>
              <a:t>Flexibility</a:t>
            </a:r>
            <a:r>
              <a:rPr lang="da-DK" dirty="0" smtClean="0"/>
              <a:t> </a:t>
            </a:r>
            <a:r>
              <a:rPr lang="da-DK" dirty="0" err="1" smtClean="0"/>
              <a:t>modeling</a:t>
            </a:r>
            <a:r>
              <a:rPr lang="da-DK" dirty="0" smtClean="0"/>
              <a:t>, </a:t>
            </a:r>
            <a:r>
              <a:rPr lang="da-DK" dirty="0" err="1" smtClean="0"/>
              <a:t>aggregation</a:t>
            </a:r>
            <a:r>
              <a:rPr lang="da-DK" dirty="0" smtClean="0"/>
              <a:t>, </a:t>
            </a:r>
            <a:r>
              <a:rPr lang="da-DK" dirty="0" err="1" smtClean="0"/>
              <a:t>disaggregation</a:t>
            </a:r>
            <a:r>
              <a:rPr lang="da-DK" dirty="0" smtClean="0"/>
              <a:t>, etc. </a:t>
            </a:r>
          </a:p>
          <a:p>
            <a:pPr lvl="1"/>
            <a:r>
              <a:rPr lang="da-DK" dirty="0" smtClean="0"/>
              <a:t>Initial system </a:t>
            </a:r>
            <a:r>
              <a:rPr lang="da-DK" dirty="0" err="1" smtClean="0"/>
              <a:t>architectures</a:t>
            </a:r>
            <a:endParaRPr lang="da-DK" dirty="0" smtClean="0"/>
          </a:p>
          <a:p>
            <a:pPr lvl="1"/>
            <a:r>
              <a:rPr lang="da-DK" dirty="0" smtClean="0"/>
              <a:t>Initial standards of data models and </a:t>
            </a:r>
            <a:r>
              <a:rPr lang="da-DK" dirty="0" err="1" smtClean="0"/>
              <a:t>exchange</a:t>
            </a:r>
            <a:r>
              <a:rPr lang="da-DK" dirty="0" smtClean="0"/>
              <a:t> </a:t>
            </a:r>
            <a:r>
              <a:rPr lang="da-DK" dirty="0" err="1" smtClean="0"/>
              <a:t>protocols</a:t>
            </a:r>
            <a:endParaRPr lang="en-US" dirty="0" smtClean="0"/>
          </a:p>
          <a:p>
            <a:r>
              <a:rPr lang="en-US" dirty="0" smtClean="0"/>
              <a:t>Missing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broad range of </a:t>
            </a:r>
            <a:r>
              <a:rPr lang="en-US" i="1" dirty="0" smtClean="0"/>
              <a:t>open benchmark </a:t>
            </a:r>
            <a:r>
              <a:rPr lang="en-US" i="1" dirty="0"/>
              <a:t>datasets </a:t>
            </a:r>
            <a:r>
              <a:rPr lang="en-US" dirty="0"/>
              <a:t>that can be used to develop robust </a:t>
            </a:r>
            <a:r>
              <a:rPr lang="en-US" dirty="0" smtClean="0"/>
              <a:t>and effective </a:t>
            </a:r>
            <a:r>
              <a:rPr lang="en-US" dirty="0"/>
              <a:t>methods for various energy data management </a:t>
            </a:r>
            <a:r>
              <a:rPr lang="en-US" dirty="0" smtClean="0"/>
              <a:t>tasks, e.g</a:t>
            </a:r>
            <a:r>
              <a:rPr lang="en-US" dirty="0"/>
              <a:t>., datasets that provide detailed measurements of </a:t>
            </a:r>
            <a:r>
              <a:rPr lang="en-US" dirty="0" smtClean="0"/>
              <a:t>device usage </a:t>
            </a:r>
            <a:r>
              <a:rPr lang="en-US" dirty="0"/>
              <a:t>and energy consumption at a </a:t>
            </a:r>
            <a:r>
              <a:rPr lang="en-US" dirty="0" smtClean="0"/>
              <a:t>fine-grained </a:t>
            </a:r>
            <a:r>
              <a:rPr lang="en-US" dirty="0"/>
              <a:t>level for </a:t>
            </a:r>
            <a:r>
              <a:rPr lang="en-US" dirty="0" smtClean="0"/>
              <a:t>a larger </a:t>
            </a:r>
            <a:r>
              <a:rPr lang="en-US" dirty="0"/>
              <a:t>number of households.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3rd Workshop on Energy Data Management (EnDM 2014), Athens, Greece, March 28, 2014</a:t>
            </a:r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0AEAA0-B576-4A13-9130-225A27023F43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617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My </a:t>
            </a:r>
            <a:r>
              <a:rPr lang="da-DK" dirty="0" err="1" smtClean="0"/>
              <a:t>Own</a:t>
            </a:r>
            <a:r>
              <a:rPr lang="da-DK" dirty="0" smtClean="0"/>
              <a:t> Opinions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What are the scientific challenges</a:t>
            </a:r>
            <a:r>
              <a:rPr lang="en-US" dirty="0"/>
              <a:t>?</a:t>
            </a:r>
          </a:p>
          <a:p>
            <a:endParaRPr lang="da-DK" dirty="0" smtClean="0"/>
          </a:p>
          <a:p>
            <a:r>
              <a:rPr lang="en-US" dirty="0" smtClean="0"/>
              <a:t>Development </a:t>
            </a:r>
            <a:r>
              <a:rPr lang="en-US" dirty="0"/>
              <a:t>of robust and </a:t>
            </a:r>
            <a:r>
              <a:rPr lang="en-US" dirty="0" smtClean="0"/>
              <a:t>effective </a:t>
            </a:r>
            <a:r>
              <a:rPr lang="en-US" i="1" dirty="0"/>
              <a:t>methods and </a:t>
            </a:r>
            <a:r>
              <a:rPr lang="en-US" i="1" dirty="0" smtClean="0"/>
              <a:t>techniques for </a:t>
            </a:r>
            <a:r>
              <a:rPr lang="en-US" i="1" dirty="0"/>
              <a:t>prediction of energy production and consumption </a:t>
            </a:r>
            <a:r>
              <a:rPr lang="en-US" i="1" dirty="0" smtClean="0"/>
              <a:t>down to </a:t>
            </a:r>
            <a:r>
              <a:rPr lang="en-US" i="1" dirty="0"/>
              <a:t>the device </a:t>
            </a:r>
            <a:r>
              <a:rPr lang="en-US" i="1" dirty="0" smtClean="0"/>
              <a:t>level</a:t>
            </a:r>
          </a:p>
          <a:p>
            <a:r>
              <a:rPr lang="en-US" dirty="0" smtClean="0"/>
              <a:t>Development </a:t>
            </a:r>
            <a:r>
              <a:rPr lang="en-US" dirty="0"/>
              <a:t>of </a:t>
            </a:r>
            <a:r>
              <a:rPr lang="en-US" i="1" dirty="0"/>
              <a:t>methods </a:t>
            </a:r>
            <a:r>
              <a:rPr lang="en-US" i="1" dirty="0" smtClean="0"/>
              <a:t>capable </a:t>
            </a:r>
            <a:r>
              <a:rPr lang="en-US" i="1" dirty="0"/>
              <a:t>of extracting and predicting </a:t>
            </a:r>
            <a:r>
              <a:rPr lang="en-US" i="1" dirty="0" smtClean="0"/>
              <a:t>flexibilities </a:t>
            </a:r>
            <a:r>
              <a:rPr lang="en-US" i="1" dirty="0"/>
              <a:t>in energy usage</a:t>
            </a:r>
            <a:r>
              <a:rPr lang="en-US" dirty="0"/>
              <a:t>;</a:t>
            </a:r>
          </a:p>
          <a:p>
            <a:r>
              <a:rPr lang="en-US" dirty="0" smtClean="0"/>
              <a:t>Development </a:t>
            </a:r>
            <a:r>
              <a:rPr lang="en-US" dirty="0"/>
              <a:t>of </a:t>
            </a:r>
            <a:r>
              <a:rPr lang="en-US" i="1" dirty="0"/>
              <a:t>scalable </a:t>
            </a:r>
            <a:r>
              <a:rPr lang="en-US" i="1" dirty="0" smtClean="0"/>
              <a:t>techniques </a:t>
            </a:r>
            <a:r>
              <a:rPr lang="en-US" i="1" dirty="0"/>
              <a:t>for </a:t>
            </a:r>
            <a:r>
              <a:rPr lang="en-US" i="1" dirty="0" smtClean="0"/>
              <a:t>aggregating, scheduling</a:t>
            </a:r>
            <a:r>
              <a:rPr lang="en-US" i="1" dirty="0"/>
              <a:t>, and disaggregating micro-level </a:t>
            </a:r>
            <a:r>
              <a:rPr lang="en-US" i="1" dirty="0" smtClean="0"/>
              <a:t>flexibilities</a:t>
            </a:r>
            <a:r>
              <a:rPr lang="en-US" dirty="0"/>
              <a:t>, e.g</a:t>
            </a:r>
            <a:r>
              <a:rPr lang="en-US" dirty="0" smtClean="0"/>
              <a:t>., in </a:t>
            </a:r>
            <a:r>
              <a:rPr lang="en-US" dirty="0"/>
              <a:t>individual device consumptions, to large-scale </a:t>
            </a:r>
            <a:r>
              <a:rPr lang="en-US" dirty="0" smtClean="0"/>
              <a:t>macro-level units </a:t>
            </a:r>
            <a:r>
              <a:rPr lang="en-US" dirty="0"/>
              <a:t>suitable for balancing energy supply and demand </a:t>
            </a:r>
            <a:r>
              <a:rPr lang="en-US" dirty="0" smtClean="0"/>
              <a:t>at the </a:t>
            </a:r>
            <a:r>
              <a:rPr lang="en-US" dirty="0"/>
              <a:t>higher </a:t>
            </a:r>
            <a:r>
              <a:rPr lang="en-US" dirty="0" smtClean="0"/>
              <a:t>levels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3rd Workshop on Energy Data Management (EnDM 2014), Athens, Greece, March 28, 2014</a:t>
            </a:r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0AEAA0-B576-4A13-9130-225A27023F43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7306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My </a:t>
            </a:r>
            <a:r>
              <a:rPr lang="da-DK" dirty="0" err="1"/>
              <a:t>Own</a:t>
            </a:r>
            <a:r>
              <a:rPr lang="da-DK" dirty="0"/>
              <a:t> Opinions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What are the technical challenges</a:t>
            </a:r>
            <a:r>
              <a:rPr lang="en-US" dirty="0" smtClean="0"/>
              <a:t>?</a:t>
            </a:r>
          </a:p>
          <a:p>
            <a:endParaRPr lang="da-DK" dirty="0"/>
          </a:p>
          <a:p>
            <a:r>
              <a:rPr lang="en-US" dirty="0" smtClean="0"/>
              <a:t>Develop community-wide, </a:t>
            </a:r>
            <a:r>
              <a:rPr lang="en-US" dirty="0"/>
              <a:t>agreed-upon common </a:t>
            </a:r>
            <a:r>
              <a:rPr lang="en-US" i="1" dirty="0" smtClean="0"/>
              <a:t>definitions </a:t>
            </a:r>
            <a:r>
              <a:rPr lang="en-US" i="1" dirty="0"/>
              <a:t>of data and </a:t>
            </a:r>
            <a:r>
              <a:rPr lang="en-US" i="1" dirty="0" smtClean="0"/>
              <a:t>information </a:t>
            </a:r>
            <a:r>
              <a:rPr lang="en-US" i="1" dirty="0"/>
              <a:t>concepts, e.g., standardized ontologies </a:t>
            </a:r>
            <a:r>
              <a:rPr lang="en-US" dirty="0"/>
              <a:t>specifying </a:t>
            </a:r>
            <a:r>
              <a:rPr lang="en-US" dirty="0" smtClean="0"/>
              <a:t>common </a:t>
            </a:r>
            <a:r>
              <a:rPr lang="en-US" dirty="0"/>
              <a:t>concepts. </a:t>
            </a:r>
            <a:endParaRPr lang="en-US" dirty="0" smtClean="0"/>
          </a:p>
          <a:p>
            <a:r>
              <a:rPr lang="en-US" dirty="0" smtClean="0"/>
              <a:t>Standardization </a:t>
            </a:r>
            <a:r>
              <a:rPr lang="en-US" dirty="0"/>
              <a:t>of </a:t>
            </a:r>
            <a:r>
              <a:rPr lang="en-US" i="1" dirty="0" smtClean="0"/>
              <a:t>communication protocols</a:t>
            </a:r>
            <a:r>
              <a:rPr lang="en-US" i="1" dirty="0"/>
              <a:t>, e.g., for communicating available </a:t>
            </a:r>
            <a:r>
              <a:rPr lang="en-US" i="1" dirty="0" smtClean="0"/>
              <a:t>flexibilities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3rd Workshop on Energy Data Management (EnDM 2014), Athens, Greece, March 28, 2014</a:t>
            </a:r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0AEAA0-B576-4A13-9130-225A27023F43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770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My </a:t>
            </a:r>
            <a:r>
              <a:rPr lang="da-DK" dirty="0" err="1"/>
              <a:t>Own</a:t>
            </a:r>
            <a:r>
              <a:rPr lang="da-DK" dirty="0"/>
              <a:t> Opinions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What are the challenges that necessitate an interdisciplinary </a:t>
            </a:r>
            <a:r>
              <a:rPr lang="en-US" i="1" dirty="0" smtClean="0"/>
              <a:t>approach</a:t>
            </a:r>
            <a:r>
              <a:rPr lang="en-US" dirty="0" smtClean="0"/>
              <a:t>?</a:t>
            </a:r>
            <a:endParaRPr lang="da-DK" dirty="0" smtClean="0"/>
          </a:p>
          <a:p>
            <a:r>
              <a:rPr lang="en-US" dirty="0" smtClean="0"/>
              <a:t>Perhaps </a:t>
            </a:r>
            <a:r>
              <a:rPr lang="en-US" dirty="0"/>
              <a:t>the hardest </a:t>
            </a:r>
            <a:r>
              <a:rPr lang="en-US" dirty="0" smtClean="0"/>
              <a:t>to meet, include interplay between: </a:t>
            </a:r>
          </a:p>
          <a:p>
            <a:pPr lvl="1"/>
            <a:r>
              <a:rPr lang="en-US" i="1" dirty="0"/>
              <a:t>C</a:t>
            </a:r>
            <a:r>
              <a:rPr lang="en-US" i="1" dirty="0" smtClean="0"/>
              <a:t>omputer scientists </a:t>
            </a:r>
            <a:r>
              <a:rPr lang="en-US" dirty="0"/>
              <a:t>developing scalable techniques for energy data </a:t>
            </a:r>
            <a:r>
              <a:rPr lang="en-US" dirty="0" smtClean="0"/>
              <a:t>management</a:t>
            </a:r>
          </a:p>
          <a:p>
            <a:pPr lvl="1"/>
            <a:r>
              <a:rPr lang="en-US" i="1" dirty="0"/>
              <a:t>H</a:t>
            </a:r>
            <a:r>
              <a:rPr lang="en-US" i="1" dirty="0" smtClean="0"/>
              <a:t>uman-computer </a:t>
            </a:r>
            <a:r>
              <a:rPr lang="en-US" i="1" dirty="0"/>
              <a:t>interaction designers </a:t>
            </a:r>
            <a:r>
              <a:rPr lang="en-US" dirty="0" smtClean="0"/>
              <a:t>exploring how </a:t>
            </a:r>
            <a:r>
              <a:rPr lang="en-US" dirty="0"/>
              <a:t>and at which level of detail to interact with a </a:t>
            </a:r>
            <a:r>
              <a:rPr lang="en-US" dirty="0" smtClean="0"/>
              <a:t>smart grid </a:t>
            </a:r>
            <a:r>
              <a:rPr lang="en-US" dirty="0"/>
              <a:t>system, e.g., in the </a:t>
            </a:r>
            <a:r>
              <a:rPr lang="en-US" dirty="0" smtClean="0"/>
              <a:t>home</a:t>
            </a:r>
          </a:p>
          <a:p>
            <a:pPr lvl="1"/>
            <a:r>
              <a:rPr lang="en-US" i="1" dirty="0" smtClean="0"/>
              <a:t>Economists </a:t>
            </a:r>
            <a:r>
              <a:rPr lang="en-US" dirty="0" smtClean="0"/>
              <a:t>developing new </a:t>
            </a:r>
            <a:r>
              <a:rPr lang="en-US" dirty="0"/>
              <a:t>business and energy taxation schemes that can </a:t>
            </a:r>
            <a:r>
              <a:rPr lang="en-US" dirty="0" smtClean="0"/>
              <a:t>ensure the (financial</a:t>
            </a:r>
            <a:r>
              <a:rPr lang="en-US" dirty="0"/>
              <a:t>) interest of all the many involved parties (</a:t>
            </a:r>
            <a:r>
              <a:rPr lang="en-US" dirty="0" smtClean="0"/>
              <a:t>consumer</a:t>
            </a:r>
            <a:r>
              <a:rPr lang="en-US" dirty="0"/>
              <a:t>, producers, distributors, traders, balance </a:t>
            </a:r>
            <a:r>
              <a:rPr lang="en-US" dirty="0" smtClean="0"/>
              <a:t>responsible parties</a:t>
            </a:r>
            <a:r>
              <a:rPr lang="en-US" dirty="0"/>
              <a:t>, etc.) while still generating a tax revenue at </a:t>
            </a:r>
            <a:r>
              <a:rPr lang="en-US" dirty="0" smtClean="0"/>
              <a:t>the same </a:t>
            </a:r>
            <a:r>
              <a:rPr lang="en-US" dirty="0"/>
              <a:t>level as current schemes. </a:t>
            </a:r>
            <a:endParaRPr lang="en-US" dirty="0" smtClean="0"/>
          </a:p>
          <a:p>
            <a:pPr lvl="1"/>
            <a:r>
              <a:rPr lang="da-DK" i="1" dirty="0" smtClean="0"/>
              <a:t>Companies </a:t>
            </a:r>
            <a:r>
              <a:rPr lang="da-DK" dirty="0" err="1" smtClean="0"/>
              <a:t>that</a:t>
            </a:r>
            <a:r>
              <a:rPr lang="da-DK" dirty="0" smtClean="0"/>
              <a:t> give feedback on the practical </a:t>
            </a:r>
            <a:r>
              <a:rPr lang="da-DK" dirty="0" err="1" smtClean="0"/>
              <a:t>feasibility</a:t>
            </a:r>
            <a:endParaRPr lang="en-US" i="1" dirty="0" smtClean="0"/>
          </a:p>
          <a:p>
            <a:pPr lvl="1"/>
            <a:r>
              <a:rPr lang="en-US" dirty="0" smtClean="0"/>
              <a:t>An example </a:t>
            </a:r>
            <a:r>
              <a:rPr lang="en-US" dirty="0"/>
              <a:t>of these </a:t>
            </a:r>
            <a:r>
              <a:rPr lang="en-US" dirty="0" smtClean="0"/>
              <a:t>disciplines interacting </a:t>
            </a:r>
            <a:r>
              <a:rPr lang="en-US" dirty="0"/>
              <a:t>to develop viable </a:t>
            </a:r>
            <a:r>
              <a:rPr lang="en-US" dirty="0" smtClean="0"/>
              <a:t>solutions for </a:t>
            </a:r>
            <a:r>
              <a:rPr lang="en-US" dirty="0"/>
              <a:t>the truly smart grid is found in the Danish </a:t>
            </a:r>
            <a:r>
              <a:rPr lang="en-US" dirty="0" err="1" smtClean="0"/>
              <a:t>Totalflex</a:t>
            </a:r>
            <a:r>
              <a:rPr lang="en-US" dirty="0" smtClean="0"/>
              <a:t> project </a:t>
            </a:r>
            <a:r>
              <a:rPr lang="en-US" dirty="0" smtClean="0">
                <a:hlinkClick r:id="rId2"/>
              </a:rPr>
              <a:t>www.totalflex.dk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3rd Workshop on Energy Data Management (EnDM 2014), Athens, Greece, March 28, 2014</a:t>
            </a:r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0AEAA0-B576-4A13-9130-225A27023F43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930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And Now, </a:t>
            </a:r>
            <a:r>
              <a:rPr lang="da-DK" dirty="0" err="1" smtClean="0"/>
              <a:t>Let’s</a:t>
            </a:r>
            <a:r>
              <a:rPr lang="da-DK" dirty="0" smtClean="0"/>
              <a:t> </a:t>
            </a:r>
            <a:r>
              <a:rPr lang="da-DK" dirty="0" err="1" smtClean="0"/>
              <a:t>Discuss</a:t>
            </a:r>
            <a:r>
              <a:rPr lang="da-DK" dirty="0" smtClean="0"/>
              <a:t>!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What was already done and what is still missing?</a:t>
            </a:r>
          </a:p>
          <a:p>
            <a:r>
              <a:rPr lang="en-US" i="1" dirty="0"/>
              <a:t>What are the scientific challenges?</a:t>
            </a:r>
          </a:p>
          <a:p>
            <a:r>
              <a:rPr lang="en-US" i="1" dirty="0"/>
              <a:t>What are the technical challenges?</a:t>
            </a:r>
          </a:p>
          <a:p>
            <a:r>
              <a:rPr lang="en-US" i="1" dirty="0"/>
              <a:t>What are the challenges that necessitate an interdisciplinary approach?</a:t>
            </a:r>
            <a:endParaRPr lang="da-DK" i="1" dirty="0"/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3rd Workshop on Energy Data Management (EnDM 2014), Athens, Greece, March 28, 2014</a:t>
            </a:r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0AEAA0-B576-4A13-9130-225A27023F43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4603790"/>
      </p:ext>
    </p:extLst>
  </p:cSld>
  <p:clrMapOvr>
    <a:masterClrMapping/>
  </p:clrMapOvr>
</p:sld>
</file>

<file path=ppt/theme/theme1.xml><?xml version="1.0" encoding="utf-8"?>
<a:theme xmlns:a="http://schemas.openxmlformats.org/drawingml/2006/main" name="daisy-2">
  <a:themeElements>
    <a:clrScheme name="daisy-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isy-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isy-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isy-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isy-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isy-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isy-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isy-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isy-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26321</TotalTime>
  <Words>564</Words>
  <Application>Microsoft Office PowerPoint</Application>
  <PresentationFormat>Skærmshow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daisy-2</vt:lpstr>
      <vt:lpstr>Energy Data Management: Where Are We Headed?</vt:lpstr>
      <vt:lpstr>Panel/Roundtable Discussion</vt:lpstr>
      <vt:lpstr>My Own Opinions</vt:lpstr>
      <vt:lpstr>My Own Opinions</vt:lpstr>
      <vt:lpstr>My Own Opinions</vt:lpstr>
      <vt:lpstr>My Own Opinions</vt:lpstr>
      <vt:lpstr>And Now, Let’s Discuss!</vt:lpstr>
    </vt:vector>
  </TitlesOfParts>
  <Company>Aalborg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rasa</dc:creator>
  <cp:lastModifiedBy>Torben Bach Pedersen</cp:lastModifiedBy>
  <cp:revision>1243</cp:revision>
  <cp:lastPrinted>1999-03-15T20:18:51Z</cp:lastPrinted>
  <dcterms:created xsi:type="dcterms:W3CDTF">1998-01-13T13:16:36Z</dcterms:created>
  <dcterms:modified xsi:type="dcterms:W3CDTF">2014-03-26T10:34:19Z</dcterms:modified>
</cp:coreProperties>
</file>