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395" r:id="rId3"/>
    <p:sldId id="396" r:id="rId4"/>
    <p:sldId id="398" r:id="rId5"/>
    <p:sldId id="401" r:id="rId6"/>
    <p:sldId id="394" r:id="rId7"/>
    <p:sldId id="397" r:id="rId8"/>
    <p:sldId id="400" r:id="rId9"/>
    <p:sldId id="390" r:id="rId10"/>
    <p:sldId id="399" r:id="rId11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89" autoAdjust="0"/>
    <p:restoredTop sz="96224" autoAdjust="0"/>
  </p:normalViewPr>
  <p:slideViewPr>
    <p:cSldViewPr showGuides="1">
      <p:cViewPr>
        <p:scale>
          <a:sx n="80" d="100"/>
          <a:sy n="80" d="100"/>
        </p:scale>
        <p:origin x="-15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r">
              <a:defRPr sz="1300"/>
            </a:lvl1pPr>
          </a:lstStyle>
          <a:p>
            <a:fld id="{F6079CCC-37A8-483B-AB44-DE9A1EC77BC5}" type="datetimeFigureOut">
              <a:rPr lang="de-DE" smtClean="0"/>
              <a:pPr/>
              <a:t>27.03.2014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r">
              <a:defRPr sz="1300"/>
            </a:lvl1pPr>
          </a:lstStyle>
          <a:p>
            <a:fld id="{7F3B0925-D64D-425C-BD50-906A67BC4F8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605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/>
          <a:lstStyle>
            <a:lvl1pPr algn="r">
              <a:defRPr sz="1300"/>
            </a:lvl1pPr>
          </a:lstStyle>
          <a:p>
            <a:fld id="{7C40F12A-86BD-4A0E-B802-4FDECA46F787}" type="datetimeFigureOut">
              <a:rPr lang="de-DE" smtClean="0"/>
              <a:pPr/>
              <a:t>27.03.2014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9" tIns="47780" rIns="95559" bIns="4778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59" tIns="47780" rIns="95559" bIns="4778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59" tIns="47780" rIns="95559" bIns="47780" rtlCol="0" anchor="b"/>
          <a:lstStyle>
            <a:lvl1pPr algn="r">
              <a:defRPr sz="1300"/>
            </a:lvl1pPr>
          </a:lstStyle>
          <a:p>
            <a:fld id="{C4024062-57FD-46D0-9441-F2956F4399D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60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24062-57FD-46D0-9441-F2956F4399D1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6210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13467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36625"/>
            <a:ext cx="1943100" cy="3533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36625"/>
            <a:ext cx="5676900" cy="3533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951662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32078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8153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3568" y="980728"/>
            <a:ext cx="3812232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3740224" cy="489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71656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6005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41354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4970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8638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>
                <a:sym typeface="Arial" charset="0"/>
              </a:rPr>
              <a:t>Bild durch Klicken auf Symbol hinzufügen</a:t>
            </a:r>
            <a:endParaRPr lang="en-GB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62818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116632"/>
            <a:ext cx="8496944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>
                <a:sym typeface="Arial" charset="0"/>
              </a:rPr>
              <a:t>Titelmasterformat durch Klicken bearbeiten</a:t>
            </a:r>
            <a:endParaRPr lang="en-US" smtClean="0">
              <a:sym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496944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>
                <a:sym typeface="Arial" charset="0"/>
              </a:rPr>
              <a:t>Textmasterformate durch Klicken bearbeiten</a:t>
            </a:r>
          </a:p>
          <a:p>
            <a:pPr lvl="1"/>
            <a:r>
              <a:rPr lang="de-DE" dirty="0" smtClean="0">
                <a:sym typeface="Arial" charset="0"/>
              </a:rPr>
              <a:t>Zweite Ebene</a:t>
            </a:r>
          </a:p>
          <a:p>
            <a:pPr lvl="2"/>
            <a:r>
              <a:rPr lang="de-DE" dirty="0" smtClean="0">
                <a:sym typeface="Arial" charset="0"/>
              </a:rPr>
              <a:t>Dritte Ebene</a:t>
            </a:r>
          </a:p>
          <a:p>
            <a:pPr lvl="3"/>
            <a:r>
              <a:rPr lang="de-DE" dirty="0" smtClean="0">
                <a:sym typeface="Arial" charset="0"/>
              </a:rPr>
              <a:t>Vierte Ebene</a:t>
            </a:r>
          </a:p>
          <a:p>
            <a:pPr lvl="4"/>
            <a:r>
              <a:rPr lang="de-DE" dirty="0" smtClean="0">
                <a:sym typeface="Arial" charset="0"/>
              </a:rPr>
              <a:t>Fünfte Ebene</a:t>
            </a:r>
            <a:endParaRPr lang="en-US" dirty="0" smtClean="0">
              <a:sym typeface="Arial" charset="0"/>
            </a:endParaRP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114655" y="6467474"/>
            <a:ext cx="730424" cy="39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78787"/>
                </a:solidFill>
                <a:latin typeface="Calibri" charset="0"/>
                <a:cs typeface="Calibri" charset="0"/>
                <a:sym typeface="Calibri" charset="0"/>
              </a:defRPr>
            </a:lvl1pPr>
          </a:lstStyle>
          <a:p>
            <a:fld id="{2F8C84B8-C144-4F0E-948F-3E9B05180644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17500" y="876300"/>
            <a:ext cx="8529638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42900" indent="-342900" algn="l" rtl="0" eaLnBrk="1" fontAlgn="base" hangingPunct="1">
        <a:spcBef>
          <a:spcPts val="8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14375" indent="-357188" algn="l" rtl="0" eaLnBrk="1" fontAlgn="base" hangingPunct="1">
        <a:spcBef>
          <a:spcPts val="7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989013" indent="-274638" algn="l" rtl="0" eaLnBrk="1" fontAlgn="base" hangingPunct="1">
        <a:spcBef>
          <a:spcPts val="6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255713" indent="-266700" algn="l" rtl="0" eaLnBrk="1" fontAlgn="base" hangingPunct="1">
        <a:spcBef>
          <a:spcPts val="5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1520825" indent="-265113" algn="l" rtl="0" eaLnBrk="1" fontAlgn="base" hangingPunct="1">
        <a:spcBef>
          <a:spcPts val="5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2479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6pPr>
      <a:lvl7pPr marL="27051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7pPr>
      <a:lvl8pPr marL="31623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8pPr>
      <a:lvl9pPr marL="3619500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585858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hyperlink" Target="http://www.diachron-fp7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yannis\Desktop\40061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275" y="1981200"/>
            <a:ext cx="4378325" cy="100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52600" y="3047019"/>
            <a:ext cx="5638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7" lvl="1" indent="0">
              <a:buNone/>
              <a:defRPr/>
            </a:pPr>
            <a:r>
              <a:rPr lang="en-US" sz="2800" dirty="0"/>
              <a:t>Managing the Evolution and Preservation of the Data Web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496944" cy="685800"/>
          </a:xfrm>
        </p:spPr>
        <p:txBody>
          <a:bodyPr/>
          <a:lstStyle/>
          <a:p>
            <a:r>
              <a:rPr lang="en-US" dirty="0" smtClean="0"/>
              <a:t>More exciting results soon…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2175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200" dirty="0" smtClean="0"/>
              <a:t>Does the Data Web need </a:t>
            </a:r>
            <a:r>
              <a:rPr lang="en-US" altLang="el-GR" sz="3200" dirty="0"/>
              <a:t>special treatment?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6480" y="1219809"/>
            <a:ext cx="8231040" cy="42665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l-GR" sz="2400" dirty="0" smtClean="0"/>
              <a:t>Linked/Open Data are </a:t>
            </a:r>
            <a:r>
              <a:rPr lang="en-US" altLang="el-GR" sz="2400" i="1" dirty="0" smtClean="0">
                <a:solidFill>
                  <a:schemeClr val="accent2">
                    <a:lumMod val="50000"/>
                  </a:schemeClr>
                </a:solidFill>
              </a:rPr>
              <a:t>Structured</a:t>
            </a:r>
            <a:r>
              <a:rPr lang="en-US" altLang="el-G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l-GR" sz="2400" dirty="0" smtClean="0"/>
              <a:t>unlike documents</a:t>
            </a:r>
          </a:p>
          <a:p>
            <a:pPr>
              <a:defRPr/>
            </a:pPr>
            <a:r>
              <a:rPr lang="en-US" altLang="el-GR" sz="2400" dirty="0" smtClean="0"/>
              <a:t>Linked/Open Data are </a:t>
            </a:r>
            <a:r>
              <a:rPr lang="en-US" altLang="el-GR" sz="2400" i="1" dirty="0" smtClean="0">
                <a:solidFill>
                  <a:schemeClr val="accent2">
                    <a:lumMod val="50000"/>
                  </a:schemeClr>
                </a:solidFill>
              </a:rPr>
              <a:t>Dynamic</a:t>
            </a:r>
            <a:r>
              <a:rPr lang="en-US" altLang="el-G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l-GR" sz="2400" dirty="0" smtClean="0"/>
              <a:t>unlike closed settings in which change monitoring is build in a central authority</a:t>
            </a:r>
          </a:p>
          <a:p>
            <a:pPr>
              <a:defRPr/>
            </a:pPr>
            <a:r>
              <a:rPr lang="en-US" altLang="el-GR" sz="2400" dirty="0" smtClean="0"/>
              <a:t>Linked/Open Data are </a:t>
            </a:r>
            <a:r>
              <a:rPr lang="en-US" altLang="el-GR" sz="2400" i="1" dirty="0">
                <a:solidFill>
                  <a:schemeClr val="accent2">
                    <a:lumMod val="50000"/>
                  </a:schemeClr>
                </a:solidFill>
              </a:rPr>
              <a:t>Distributed</a:t>
            </a:r>
            <a:r>
              <a:rPr lang="en-US" altLang="el-GR" sz="2400" dirty="0" smtClean="0"/>
              <a:t>  and we need preservation techniques based on data replication enhanced with diachronic (temporal and provenance) annotations</a:t>
            </a:r>
          </a:p>
          <a:p>
            <a:pPr>
              <a:defRPr/>
            </a:pPr>
            <a:r>
              <a:rPr lang="en-US" altLang="el-GR" sz="2400" dirty="0" smtClean="0"/>
              <a:t>Linked/Open Data are </a:t>
            </a:r>
            <a:r>
              <a:rPr lang="en-US" altLang="el-GR" sz="2400" i="1" dirty="0" smtClean="0">
                <a:solidFill>
                  <a:schemeClr val="accent2">
                    <a:lumMod val="50000"/>
                  </a:schemeClr>
                </a:solidFill>
              </a:rPr>
              <a:t>Uncertain</a:t>
            </a:r>
            <a:r>
              <a:rPr lang="en-US" altLang="el-GR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el-GR" sz="2400" dirty="0" smtClean="0"/>
              <a:t>because publishing and linking can be approximate and uncertain at best</a:t>
            </a:r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000" y="6356828"/>
            <a:ext cx="1981440" cy="36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fld id="{F113AD45-AD5D-476B-84B1-18162FA387BA}" type="slidenum">
              <a:rPr lang="fi-FI" altLang="el-GR" smtClean="0"/>
              <a:pPr/>
              <a:t>2</a:t>
            </a:fld>
            <a:endParaRPr lang="fi-FI" altLang="el-GR" smtClean="0"/>
          </a:p>
        </p:txBody>
      </p:sp>
    </p:spTree>
    <p:extLst>
      <p:ext uri="{BB962C8B-B14F-4D97-AF65-F5344CB8AC3E}">
        <p14:creationId xmlns:p14="http://schemas.microsoft.com/office/powerpoint/2010/main" val="2736653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2900" dirty="0"/>
              <a:t>3 Use Cases – 3 Different </a:t>
            </a:r>
            <a:r>
              <a:rPr lang="en-US" altLang="el-GR" sz="2900" dirty="0" smtClean="0"/>
              <a:t>Evolving </a:t>
            </a:r>
            <a:r>
              <a:rPr lang="en-US" altLang="el-GR" sz="2900" dirty="0"/>
              <a:t>M</a:t>
            </a:r>
            <a:r>
              <a:rPr lang="en-US" altLang="el-GR" sz="2900" dirty="0" smtClean="0"/>
              <a:t>odels</a:t>
            </a:r>
            <a:endParaRPr lang="en-US" altLang="el-GR" sz="2900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6480" y="1066800"/>
            <a:ext cx="8231040" cy="4936838"/>
          </a:xfrm>
        </p:spPr>
        <p:txBody>
          <a:bodyPr>
            <a:normAutofit fontScale="92500" lnSpcReduction="10000"/>
          </a:bodyPr>
          <a:lstStyle/>
          <a:p>
            <a:r>
              <a:rPr lang="en-US" altLang="el-GR" sz="2500" dirty="0"/>
              <a:t>Open Governmental data</a:t>
            </a:r>
          </a:p>
          <a:p>
            <a:pPr lvl="1"/>
            <a:r>
              <a:rPr lang="en-US" altLang="el-GR" sz="2200" dirty="0"/>
              <a:t>“Data matchmaker” companies collecting data from Public sector, social networks, private sources, internal customer data and web data. </a:t>
            </a:r>
          </a:p>
          <a:p>
            <a:pPr lvl="1"/>
            <a:r>
              <a:rPr lang="en-US" altLang="el-GR" sz="2200" dirty="0"/>
              <a:t>Multidimensional data  in various formats (e.g., .</a:t>
            </a:r>
            <a:r>
              <a:rPr lang="en-US" altLang="el-GR" sz="2200" dirty="0" err="1"/>
              <a:t>csv</a:t>
            </a:r>
            <a:r>
              <a:rPr lang="en-US" altLang="el-GR" sz="2200" dirty="0"/>
              <a:t>, relational, </a:t>
            </a:r>
            <a:r>
              <a:rPr lang="en-US" altLang="el-GR" sz="2200" dirty="0" err="1"/>
              <a:t>dspl</a:t>
            </a:r>
            <a:r>
              <a:rPr lang="en-US" altLang="el-GR" sz="2200" dirty="0"/>
              <a:t>).</a:t>
            </a:r>
          </a:p>
          <a:p>
            <a:r>
              <a:rPr lang="en-US" altLang="el-GR" sz="2500" dirty="0"/>
              <a:t>Open Enterprise data</a:t>
            </a:r>
          </a:p>
          <a:p>
            <a:pPr lvl="1"/>
            <a:r>
              <a:rPr lang="en-GB" altLang="el-GR" sz="2200" dirty="0"/>
              <a:t>Enterprise structured data </a:t>
            </a:r>
            <a:r>
              <a:rPr lang="en-GB" altLang="el-GR" sz="2200" dirty="0">
                <a:sym typeface="Wingdings" charset="2"/>
              </a:rPr>
              <a:t>Employ LOD for building rich </a:t>
            </a:r>
            <a:r>
              <a:rPr lang="en-GB" altLang="el-GR" sz="2200" dirty="0"/>
              <a:t>Data Intranets that will complement the traditional Document-oriented Intranets</a:t>
            </a:r>
          </a:p>
          <a:p>
            <a:pPr lvl="1"/>
            <a:r>
              <a:rPr lang="en-GB" altLang="el-GR" sz="2200" dirty="0"/>
              <a:t>Enterprise data models</a:t>
            </a:r>
            <a:endParaRPr lang="en-US" altLang="el-GR" sz="2200" dirty="0"/>
          </a:p>
          <a:p>
            <a:r>
              <a:rPr lang="en-US" altLang="el-GR" sz="2500" dirty="0"/>
              <a:t>Open Scientific data</a:t>
            </a:r>
          </a:p>
          <a:p>
            <a:pPr lvl="1"/>
            <a:r>
              <a:rPr lang="en-US" altLang="el-GR" sz="2200" dirty="0"/>
              <a:t>Heavily curated Biological Data</a:t>
            </a:r>
          </a:p>
          <a:p>
            <a:pPr lvl="1"/>
            <a:r>
              <a:rPr lang="en-US" altLang="el-GR" sz="2200" dirty="0"/>
              <a:t>Ontologies and data changes based on experimental validation</a:t>
            </a:r>
          </a:p>
          <a:p>
            <a:pPr lvl="1"/>
            <a:endParaRPr lang="en-US" altLang="el-GR" sz="2200" dirty="0"/>
          </a:p>
          <a:p>
            <a:endParaRPr lang="en-US" altLang="el-GR" sz="2500" dirty="0"/>
          </a:p>
          <a:p>
            <a:endParaRPr lang="en-US" altLang="el-GR" sz="2500" dirty="0"/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000" y="6356828"/>
            <a:ext cx="1981440" cy="36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fld id="{FF3A453F-4B0C-4D18-B59E-CD5AD135A5E9}" type="slidenum">
              <a:rPr lang="fi-FI" altLang="el-GR" smtClean="0"/>
              <a:pPr/>
              <a:t>3</a:t>
            </a:fld>
            <a:endParaRPr lang="fi-FI" altLang="el-GR" smtClean="0"/>
          </a:p>
        </p:txBody>
      </p:sp>
    </p:spTree>
    <p:extLst>
      <p:ext uri="{BB962C8B-B14F-4D97-AF65-F5344CB8AC3E}">
        <p14:creationId xmlns:p14="http://schemas.microsoft.com/office/powerpoint/2010/main" val="666457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Common Goal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96662" y="3173388"/>
            <a:ext cx="7375738" cy="2770212"/>
            <a:chOff x="755576" y="1844824"/>
            <a:chExt cx="7375738" cy="2770212"/>
          </a:xfrm>
        </p:grpSpPr>
        <p:sp>
          <p:nvSpPr>
            <p:cNvPr id="5" name="TextBox 4"/>
            <p:cNvSpPr txBox="1"/>
            <p:nvPr/>
          </p:nvSpPr>
          <p:spPr>
            <a:xfrm>
              <a:off x="755576" y="1844824"/>
              <a:ext cx="73757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indent="0" algn="ctr"/>
              <a:r>
                <a:rPr lang="en-GB" sz="2000" b="1" u="sng" dirty="0" smtClean="0">
                  <a:solidFill>
                    <a:schemeClr val="tx1"/>
                  </a:solidFill>
                </a:rPr>
                <a:t>Effective &amp; efficient techniques to manage the</a:t>
              </a:r>
              <a:r>
                <a:rPr lang="en-GB" sz="1800" b="1" u="sng" dirty="0" smtClean="0">
                  <a:solidFill>
                    <a:schemeClr val="tx1"/>
                  </a:solidFill>
                </a:rPr>
                <a:t> data lifecycle</a:t>
              </a:r>
              <a:r>
                <a:rPr lang="en-GB" sz="1600" b="1" u="sng" dirty="0" smtClean="0">
                  <a:solidFill>
                    <a:schemeClr val="tx1"/>
                  </a:solidFill>
                </a:rPr>
                <a:t>:</a:t>
              </a:r>
              <a:br>
                <a:rPr lang="en-GB" sz="1600" b="1" u="sng" dirty="0" smtClean="0">
                  <a:solidFill>
                    <a:schemeClr val="tx1"/>
                  </a:solidFill>
                </a:rPr>
              </a:br>
              <a:endParaRPr lang="en-US" sz="1600" b="1" u="sng" dirty="0" smtClean="0">
                <a:solidFill>
                  <a:schemeClr val="tx1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840727" y="2440429"/>
              <a:ext cx="4448952" cy="2174607"/>
              <a:chOff x="1840727" y="2440429"/>
              <a:chExt cx="4448952" cy="217460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840727" y="2454796"/>
                <a:ext cx="4448952" cy="2160240"/>
                <a:chOff x="2848839" y="2454796"/>
                <a:chExt cx="4448952" cy="2160240"/>
              </a:xfrm>
            </p:grpSpPr>
            <p:pic>
              <p:nvPicPr>
                <p:cNvPr id="9" name="Picture 8" descr="Picture1.png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779912" y="2492896"/>
                  <a:ext cx="3173240" cy="2106198"/>
                </a:xfrm>
                <a:prstGeom prst="rect">
                  <a:avLst/>
                </a:prstGeom>
              </p:spPr>
            </p:pic>
            <p:sp>
              <p:nvSpPr>
                <p:cNvPr id="10" name="TextBox 9"/>
                <p:cNvSpPr txBox="1"/>
                <p:nvPr/>
              </p:nvSpPr>
              <p:spPr>
                <a:xfrm>
                  <a:off x="6475130" y="3390900"/>
                  <a:ext cx="82266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C00000"/>
                      </a:solidFill>
                    </a:rPr>
                    <a:t>Appraisal</a:t>
                  </a:r>
                  <a:endParaRPr lang="el-GR" sz="18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6213979" y="2454796"/>
                  <a:ext cx="909223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C00000"/>
                      </a:solidFill>
                    </a:rPr>
                    <a:t>Integration</a:t>
                  </a:r>
                  <a:endParaRPr lang="el-GR" sz="18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6061609" y="4293096"/>
                  <a:ext cx="814647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C00000"/>
                      </a:solidFill>
                    </a:rPr>
                    <a:t>Archiving</a:t>
                  </a:r>
                  <a:endParaRPr lang="el-GR" sz="18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3779912" y="4338037"/>
                  <a:ext cx="873957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C00000"/>
                      </a:solidFill>
                    </a:rPr>
                    <a:t>Producing</a:t>
                  </a:r>
                  <a:endParaRPr lang="el-GR" sz="1800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2848839" y="3318892"/>
                  <a:ext cx="889987" cy="27699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solidFill>
                        <a:srgbClr val="C00000"/>
                      </a:solidFill>
                    </a:rPr>
                    <a:t>Publishing</a:t>
                  </a:r>
                  <a:endParaRPr lang="el-GR" sz="1800" dirty="0">
                    <a:solidFill>
                      <a:srgbClr val="C00000"/>
                    </a:solidFill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2802722" y="2440429"/>
                <a:ext cx="1008112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C00000"/>
                    </a:solidFill>
                  </a:rPr>
                  <a:t>Linking</a:t>
                </a:r>
                <a:endParaRPr lang="el-GR" sz="1800" dirty="0">
                  <a:solidFill>
                    <a:srgbClr val="C00000"/>
                  </a:solidFill>
                </a:endParaRPr>
              </a:p>
            </p:txBody>
          </p:sp>
        </p:grpSp>
      </p:grpSp>
      <p:sp>
        <p:nvSpPr>
          <p:cNvPr id="15" name="Rectangle 14"/>
          <p:cNvSpPr/>
          <p:nvPr/>
        </p:nvSpPr>
        <p:spPr>
          <a:xfrm>
            <a:off x="408112" y="921603"/>
            <a:ext cx="81262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Preserve data by keeping it </a:t>
            </a:r>
            <a:r>
              <a:rPr lang="en-GB" sz="2400" dirty="0" smtClean="0">
                <a:solidFill>
                  <a:srgbClr val="0070C0"/>
                </a:solidFill>
              </a:rPr>
              <a:t>constantly accessible &amp; integrated</a:t>
            </a:r>
            <a:r>
              <a:rPr lang="en-GB" sz="2400" dirty="0" smtClean="0">
                <a:solidFill>
                  <a:schemeClr val="tx1"/>
                </a:solidFill>
              </a:rPr>
              <a:t> into a larger framework of open and evolving data on the web.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Diachronic Data</a:t>
            </a:r>
            <a:r>
              <a:rPr lang="en-US" sz="2400" dirty="0"/>
              <a:t>: Enhance data quality by annotating data with </a:t>
            </a:r>
            <a:r>
              <a:rPr lang="en-GB" sz="2400" dirty="0"/>
              <a:t>temporal and provenance annotations as data are re-used in complex value making chains</a:t>
            </a:r>
          </a:p>
          <a:p>
            <a:pPr marL="0" indent="0"/>
            <a:endParaRPr lang="en-GB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23008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2900" dirty="0" smtClean="0"/>
              <a:t>Main Objectives</a:t>
            </a:r>
            <a:endParaRPr lang="en-US" altLang="el-GR" sz="2900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6480" y="1066800"/>
            <a:ext cx="8231040" cy="4936838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</a:rPr>
              <a:t>How  can  we  </a:t>
            </a:r>
            <a:r>
              <a:rPr lang="en-US" sz="2800" dirty="0" smtClean="0">
                <a:solidFill>
                  <a:prstClr val="black"/>
                </a:solidFill>
              </a:rPr>
              <a:t>monitor/record </a:t>
            </a:r>
            <a:r>
              <a:rPr lang="en-US" sz="2800" dirty="0">
                <a:solidFill>
                  <a:prstClr val="black"/>
                </a:solidFill>
              </a:rPr>
              <a:t>changes  of  third-party  LOD  </a:t>
            </a:r>
            <a:r>
              <a:rPr lang="en-US" sz="2800" dirty="0" smtClean="0">
                <a:solidFill>
                  <a:prstClr val="black"/>
                </a:solidFill>
              </a:rPr>
              <a:t>datasets?</a:t>
            </a:r>
            <a:endParaRPr lang="en-US" sz="28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</a:rPr>
              <a:t>How  can  we  understand  the  evolution of  LOD  datasets  w.r.t.  the  real  world  entities  they  </a:t>
            </a:r>
            <a:r>
              <a:rPr lang="en-US" sz="2800" dirty="0" smtClean="0">
                <a:solidFill>
                  <a:prstClr val="black"/>
                </a:solidFill>
              </a:rPr>
              <a:t>describe? </a:t>
            </a:r>
            <a:endParaRPr lang="en-US" sz="28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</a:rPr>
              <a:t>How  we  can  assess the  quality  of  harvested  LOD  </a:t>
            </a:r>
            <a:r>
              <a:rPr lang="en-US" sz="2800" dirty="0" smtClean="0">
                <a:solidFill>
                  <a:prstClr val="black"/>
                </a:solidFill>
              </a:rPr>
              <a:t>datasets?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in  </a:t>
            </a:r>
            <a:r>
              <a:rPr lang="en-US" sz="2400" dirty="0">
                <a:solidFill>
                  <a:prstClr val="black"/>
                </a:solidFill>
              </a:rPr>
              <a:t>order  to  be  able  to decide which and how many versions of them deserve to be further </a:t>
            </a:r>
            <a:r>
              <a:rPr lang="en-US" sz="2400" dirty="0" smtClean="0">
                <a:solidFill>
                  <a:prstClr val="black"/>
                </a:solidFill>
              </a:rPr>
              <a:t>preserved </a:t>
            </a:r>
            <a:endParaRPr lang="en-US" sz="2400" dirty="0">
              <a:solidFill>
                <a:prstClr val="black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</a:rPr>
              <a:t>How do we  cite particular versions of a LOD </a:t>
            </a:r>
            <a:r>
              <a:rPr lang="en-US" sz="2800" dirty="0" smtClean="0">
                <a:solidFill>
                  <a:prstClr val="black"/>
                </a:solidFill>
              </a:rPr>
              <a:t>dataset?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</a:rPr>
              <a:t>H</a:t>
            </a:r>
            <a:r>
              <a:rPr lang="en-US" sz="2800" dirty="0" smtClean="0">
                <a:solidFill>
                  <a:prstClr val="black"/>
                </a:solidFill>
              </a:rPr>
              <a:t>ow </a:t>
            </a:r>
            <a:r>
              <a:rPr lang="en-US" sz="2800" dirty="0">
                <a:solidFill>
                  <a:prstClr val="black"/>
                </a:solidFill>
              </a:rPr>
              <a:t>will we be able to retrieve them </a:t>
            </a:r>
            <a:r>
              <a:rPr lang="en-US" sz="2800" dirty="0" smtClean="0">
                <a:solidFill>
                  <a:prstClr val="black"/>
                </a:solidFill>
              </a:rPr>
              <a:t>in </a:t>
            </a:r>
            <a:r>
              <a:rPr lang="en-US" sz="2800" dirty="0">
                <a:solidFill>
                  <a:prstClr val="black"/>
                </a:solidFill>
              </a:rPr>
              <a:t>the form in which we saw </a:t>
            </a:r>
            <a:r>
              <a:rPr lang="en-US" sz="2800" dirty="0" smtClean="0">
                <a:solidFill>
                  <a:prstClr val="black"/>
                </a:solidFill>
              </a:rPr>
              <a:t>it?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solidFill>
                  <a:prstClr val="black"/>
                </a:solidFill>
              </a:rPr>
              <a:t>not </a:t>
            </a:r>
            <a:r>
              <a:rPr lang="en-US" sz="2400" dirty="0">
                <a:solidFill>
                  <a:prstClr val="black"/>
                </a:solidFill>
              </a:rPr>
              <a:t>the most recently available </a:t>
            </a:r>
            <a:r>
              <a:rPr lang="en-US" sz="2400" dirty="0" smtClean="0">
                <a:solidFill>
                  <a:prstClr val="black"/>
                </a:solidFill>
              </a:rPr>
              <a:t>version</a:t>
            </a:r>
            <a:endParaRPr lang="en-US" altLang="el-GR" sz="2500" dirty="0"/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000" y="6356828"/>
            <a:ext cx="1981440" cy="36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fld id="{FF3A453F-4B0C-4D18-B59E-CD5AD135A5E9}" type="slidenum">
              <a:rPr lang="fi-FI" altLang="el-GR" smtClean="0"/>
              <a:pPr/>
              <a:t>5</a:t>
            </a:fld>
            <a:endParaRPr lang="fi-FI" altLang="el-GR" smtClean="0"/>
          </a:p>
        </p:txBody>
      </p:sp>
    </p:spTree>
    <p:extLst>
      <p:ext uri="{BB962C8B-B14F-4D97-AF65-F5344CB8AC3E}">
        <p14:creationId xmlns:p14="http://schemas.microsoft.com/office/powerpoint/2010/main" val="272798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DIACHRON Framework</a:t>
            </a:r>
            <a:endParaRPr lang="en-US" dirty="0"/>
          </a:p>
        </p:txBody>
      </p:sp>
      <p:pic>
        <p:nvPicPr>
          <p:cNvPr id="5" name="Picture 11" descr="C:\Research\MyPapers\2013_ERCIM_News\001-Diachron\Diachron_architec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55816"/>
            <a:ext cx="5549900" cy="411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7467600" y="2895600"/>
            <a:ext cx="1309687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r>
              <a:rPr lang="en-US" altLang="el-GR" sz="1500" b="1" i="1" dirty="0">
                <a:solidFill>
                  <a:srgbClr val="C00000"/>
                </a:solidFill>
              </a:rPr>
              <a:t>Identifies and manages  changes within the LOD cloud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981200" y="1036757"/>
            <a:ext cx="5041900" cy="563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 algn="ctr"/>
            <a:r>
              <a:rPr lang="en-US" altLang="el-GR" sz="1500" b="1" i="1" dirty="0">
                <a:solidFill>
                  <a:srgbClr val="C00000"/>
                </a:solidFill>
              </a:rPr>
              <a:t>Discovers new relevant </a:t>
            </a:r>
            <a:r>
              <a:rPr lang="en-US" altLang="el-GR" sz="1500" b="1" i="1" dirty="0" smtClean="0">
                <a:solidFill>
                  <a:srgbClr val="C00000"/>
                </a:solidFill>
              </a:rPr>
              <a:t>data</a:t>
            </a:r>
          </a:p>
          <a:p>
            <a:pPr algn="ctr"/>
            <a:r>
              <a:rPr lang="en-US" altLang="el-GR" sz="1500" b="1" i="1" dirty="0" smtClean="0">
                <a:solidFill>
                  <a:srgbClr val="C00000"/>
                </a:solidFill>
              </a:rPr>
              <a:t>from </a:t>
            </a:r>
            <a:r>
              <a:rPr lang="en-US" altLang="el-GR" sz="1500" b="1" i="1" dirty="0">
                <a:solidFill>
                  <a:srgbClr val="C00000"/>
                </a:solidFill>
              </a:rPr>
              <a:t>various domains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743200"/>
            <a:ext cx="1766887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 algn="r"/>
            <a:r>
              <a:rPr lang="en-US" altLang="el-GR" sz="1500" b="1" i="1" dirty="0">
                <a:solidFill>
                  <a:srgbClr val="C00000"/>
                </a:solidFill>
              </a:rPr>
              <a:t>Collects  superimposed information concerning provenance, interpretation, and use of data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743200" y="5715000"/>
            <a:ext cx="36576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794" tIns="50397" rIns="100794" bIns="50397">
            <a:spAutoFit/>
          </a:bodyPr>
          <a:lstStyle/>
          <a:p>
            <a:pPr algn="ctr"/>
            <a:r>
              <a:rPr lang="en-US" altLang="el-GR" sz="1500" b="1" i="1" dirty="0">
                <a:solidFill>
                  <a:srgbClr val="C00000"/>
                </a:solidFill>
              </a:rPr>
              <a:t>Stores and accesses the data</a:t>
            </a:r>
          </a:p>
        </p:txBody>
      </p:sp>
    </p:spTree>
    <p:extLst>
      <p:ext uri="{BB962C8B-B14F-4D97-AF65-F5344CB8AC3E}">
        <p14:creationId xmlns:p14="http://schemas.microsoft.com/office/powerpoint/2010/main" val="142253443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6480" y="228984"/>
            <a:ext cx="8231040" cy="609216"/>
          </a:xfrm>
        </p:spPr>
        <p:txBody>
          <a:bodyPr/>
          <a:lstStyle/>
          <a:p>
            <a:r>
              <a:rPr lang="en-US" altLang="el-GR" dirty="0" smtClean="0"/>
              <a:t>The DIACHRON Approach</a:t>
            </a:r>
            <a:endParaRPr lang="el-GR" altLang="el-GR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000" y="6356828"/>
            <a:ext cx="1981440" cy="36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fld id="{69514A58-10F6-444E-9783-52D2AAAB2BCD}" type="slidenum">
              <a:rPr lang="fi-FI" altLang="el-GR" smtClean="0"/>
              <a:pPr/>
              <a:t>7</a:t>
            </a:fld>
            <a:endParaRPr lang="fi-FI" altLang="el-GR" smtClean="0"/>
          </a:p>
        </p:txBody>
      </p:sp>
      <p:pic>
        <p:nvPicPr>
          <p:cNvPr id="4096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81" y="1447800"/>
            <a:ext cx="8583840" cy="4247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661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200" dirty="0" smtClean="0"/>
              <a:t>Big Data?</a:t>
            </a:r>
            <a:endParaRPr lang="en-US" altLang="el-GR" sz="3200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456480" y="1219809"/>
            <a:ext cx="8231040" cy="472379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l-GR" sz="2400" dirty="0" smtClean="0">
                <a:solidFill>
                  <a:srgbClr val="FF7C80"/>
                </a:solidFill>
              </a:rPr>
              <a:t>Volume</a:t>
            </a:r>
          </a:p>
          <a:p>
            <a:pPr lvl="1">
              <a:defRPr/>
            </a:pPr>
            <a:r>
              <a:rPr lang="en-US" altLang="el-GR" sz="2000" dirty="0" smtClean="0">
                <a:solidFill>
                  <a:srgbClr val="FF7C80"/>
                </a:solidFill>
              </a:rPr>
              <a:t>Volume is manageable, however can become an issue</a:t>
            </a:r>
          </a:p>
          <a:p>
            <a:pPr>
              <a:defRPr/>
            </a:pPr>
            <a:r>
              <a:rPr lang="en-US" altLang="el-GR" sz="2400" dirty="0" smtClean="0">
                <a:solidFill>
                  <a:srgbClr val="FF6600"/>
                </a:solidFill>
              </a:rPr>
              <a:t>Variety</a:t>
            </a:r>
          </a:p>
          <a:p>
            <a:pPr lvl="1">
              <a:defRPr/>
            </a:pPr>
            <a:r>
              <a:rPr lang="en-US" altLang="el-GR" sz="2000" dirty="0" smtClean="0">
                <a:solidFill>
                  <a:srgbClr val="FF6600"/>
                </a:solidFill>
              </a:rPr>
              <a:t>Support for different data models, mappings handled at deployment time</a:t>
            </a:r>
          </a:p>
          <a:p>
            <a:pPr>
              <a:defRPr/>
            </a:pPr>
            <a:r>
              <a:rPr lang="en-US" altLang="el-GR" sz="2400" dirty="0" smtClean="0">
                <a:solidFill>
                  <a:srgbClr val="FF0000"/>
                </a:solidFill>
              </a:rPr>
              <a:t>Velocity</a:t>
            </a:r>
          </a:p>
          <a:p>
            <a:pPr lvl="1">
              <a:defRPr/>
            </a:pPr>
            <a:r>
              <a:rPr lang="en-US" altLang="el-GR" sz="2000" dirty="0" smtClean="0">
                <a:solidFill>
                  <a:srgbClr val="FF0000"/>
                </a:solidFill>
              </a:rPr>
              <a:t>Changes is a pivotal issue</a:t>
            </a:r>
            <a:endParaRPr lang="en-US" altLang="el-GR" sz="2000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el-GR" sz="2400" dirty="0" smtClean="0">
                <a:solidFill>
                  <a:srgbClr val="FF0000"/>
                </a:solidFill>
              </a:rPr>
              <a:t>Veracity</a:t>
            </a:r>
          </a:p>
          <a:p>
            <a:pPr lvl="1">
              <a:defRPr/>
            </a:pPr>
            <a:r>
              <a:rPr lang="en-US" altLang="el-GR" sz="2000" dirty="0" smtClean="0">
                <a:solidFill>
                  <a:srgbClr val="FF0000"/>
                </a:solidFill>
              </a:rPr>
              <a:t>Provenance and Quality are central issues </a:t>
            </a:r>
          </a:p>
          <a:p>
            <a:pPr>
              <a:defRPr/>
            </a:pPr>
            <a:r>
              <a:rPr lang="en-US" altLang="el-GR" sz="2400" dirty="0" smtClean="0">
                <a:solidFill>
                  <a:srgbClr val="FF0000"/>
                </a:solidFill>
              </a:rPr>
              <a:t>Value</a:t>
            </a:r>
          </a:p>
          <a:p>
            <a:pPr lvl="1">
              <a:defRPr/>
            </a:pPr>
            <a:r>
              <a:rPr lang="en-US" altLang="el-GR" sz="2000" dirty="0" smtClean="0">
                <a:solidFill>
                  <a:srgbClr val="FF0000"/>
                </a:solidFill>
              </a:rPr>
              <a:t>New types of services will add value to existing datasets</a:t>
            </a:r>
          </a:p>
          <a:p>
            <a:pPr>
              <a:defRPr/>
            </a:pPr>
            <a:endParaRPr lang="en-US" altLang="el-GR" sz="2400" dirty="0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12000" y="6356828"/>
            <a:ext cx="1981440" cy="365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fld id="{F113AD45-AD5D-476B-84B1-18162FA387BA}" type="slidenum">
              <a:rPr lang="fi-FI" altLang="el-GR" smtClean="0"/>
              <a:pPr/>
              <a:t>8</a:t>
            </a:fld>
            <a:endParaRPr lang="fi-FI" altLang="el-GR" smtClean="0"/>
          </a:p>
        </p:txBody>
      </p:sp>
    </p:spTree>
    <p:extLst>
      <p:ext uri="{BB962C8B-B14F-4D97-AF65-F5344CB8AC3E}">
        <p14:creationId xmlns:p14="http://schemas.microsoft.com/office/powerpoint/2010/main" val="2525588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Info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37320"/>
            <a:ext cx="4934272" cy="450148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b="1" dirty="0" smtClean="0"/>
              <a:t>DIACHRON</a:t>
            </a:r>
          </a:p>
          <a:p>
            <a:pPr marL="357187" lvl="1" indent="0">
              <a:buNone/>
              <a:defRPr/>
            </a:pPr>
            <a:r>
              <a:rPr lang="en-US" b="1" dirty="0"/>
              <a:t>Managing the Evolution and Preservation of the Data </a:t>
            </a:r>
            <a:r>
              <a:rPr lang="en-US" b="1" dirty="0" smtClean="0"/>
              <a:t>Web</a:t>
            </a:r>
          </a:p>
          <a:p>
            <a:r>
              <a:rPr lang="en-US" dirty="0"/>
              <a:t>Start date:</a:t>
            </a:r>
            <a:r>
              <a:rPr lang="en-US" b="1" dirty="0"/>
              <a:t> </a:t>
            </a:r>
            <a:r>
              <a:rPr lang="en-US" dirty="0"/>
              <a:t>01-04-2013</a:t>
            </a:r>
          </a:p>
          <a:p>
            <a:r>
              <a:rPr lang="en-US" dirty="0"/>
              <a:t>Duration: 36 months</a:t>
            </a:r>
          </a:p>
          <a:p>
            <a:r>
              <a:rPr lang="en-US" dirty="0" err="1"/>
              <a:t>Programme</a:t>
            </a:r>
            <a:r>
              <a:rPr lang="en-US" dirty="0"/>
              <a:t>:</a:t>
            </a:r>
            <a:r>
              <a:rPr lang="en-US" b="1" dirty="0"/>
              <a:t> </a:t>
            </a:r>
            <a:r>
              <a:rPr lang="en-US" dirty="0"/>
              <a:t>FP7-ICT-2011-9</a:t>
            </a:r>
          </a:p>
          <a:p>
            <a:r>
              <a:rPr lang="en-US" dirty="0"/>
              <a:t>Project </a:t>
            </a:r>
            <a:r>
              <a:rPr lang="en-US" dirty="0" smtClean="0"/>
              <a:t>webpage:</a:t>
            </a:r>
          </a:p>
          <a:p>
            <a:pPr marL="371475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://www.diachron-fp7.eu/</a:t>
            </a:r>
            <a:endParaRPr lang="en-US" dirty="0"/>
          </a:p>
          <a:p>
            <a:r>
              <a:rPr lang="en-US" dirty="0"/>
              <a:t>Partners:</a:t>
            </a:r>
            <a:r>
              <a:rPr lang="en-US" b="1" dirty="0"/>
              <a:t> </a:t>
            </a:r>
            <a:endParaRPr lang="en-US" b="1" dirty="0" smtClean="0"/>
          </a:p>
          <a:p>
            <a:pPr marL="357187" lvl="1" indent="0">
              <a:buNone/>
            </a:pPr>
            <a:r>
              <a:rPr lang="en-US" dirty="0" smtClean="0"/>
              <a:t>INTRASOFT</a:t>
            </a:r>
            <a:r>
              <a:rPr lang="en-US" dirty="0"/>
              <a:t>, ATHENA, DATAPUBLICA, </a:t>
            </a:r>
            <a:r>
              <a:rPr lang="en-US" dirty="0" err="1"/>
              <a:t>DataMarket</a:t>
            </a:r>
            <a:r>
              <a:rPr lang="en-US" dirty="0"/>
              <a:t>, HANZO, </a:t>
            </a:r>
            <a:r>
              <a:rPr lang="en-US" dirty="0" err="1"/>
              <a:t>Univ.Leipzig</a:t>
            </a:r>
            <a:r>
              <a:rPr lang="en-US" dirty="0"/>
              <a:t>, EMBL, FORTH, </a:t>
            </a:r>
            <a:r>
              <a:rPr lang="en-US" dirty="0" err="1"/>
              <a:t>Univ.Edinburgh</a:t>
            </a:r>
            <a:r>
              <a:rPr lang="en-US" dirty="0"/>
              <a:t>, BROX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" name="Picture 3" descr="INTRASOFT_INTERNATIONAL_ 2012_LOGO_ 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8734" y="4845132"/>
            <a:ext cx="1296144" cy="526834"/>
          </a:xfrm>
          <a:prstGeom prst="rect">
            <a:avLst/>
          </a:prstGeom>
          <a:noFill/>
        </p:spPr>
      </p:pic>
      <p:pic>
        <p:nvPicPr>
          <p:cNvPr id="5" name="Picture 4" descr="Description: logo"/>
          <p:cNvPicPr/>
          <p:nvPr/>
        </p:nvPicPr>
        <p:blipFill rotWithShape="1">
          <a:blip r:embed="rId4" cstate="print"/>
          <a:srcRect t="30907" b="38186"/>
          <a:stretch/>
        </p:blipFill>
        <p:spPr bwMode="auto">
          <a:xfrm>
            <a:off x="7087529" y="4772155"/>
            <a:ext cx="1506835" cy="260231"/>
          </a:xfrm>
          <a:prstGeom prst="rect">
            <a:avLst/>
          </a:prstGeom>
          <a:noFill/>
        </p:spPr>
      </p:pic>
      <p:pic>
        <p:nvPicPr>
          <p:cNvPr id="6" name="Pictur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03894" y="4138551"/>
            <a:ext cx="1584176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74878" y="3438500"/>
            <a:ext cx="1807096" cy="260648"/>
          </a:xfrm>
          <a:prstGeom prst="rect">
            <a:avLst/>
          </a:prstGeom>
          <a:noFill/>
        </p:spPr>
      </p:pic>
      <p:pic>
        <p:nvPicPr>
          <p:cNvPr id="8" name="Grafik 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62488" y="1568299"/>
            <a:ext cx="2031876" cy="2880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Picture 8" descr="logo_emb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51161" y="3267100"/>
            <a:ext cx="1228983" cy="432048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10" name="Picture 9" descr="logo_forthics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03894" y="2332856"/>
            <a:ext cx="9525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27018" y="2239516"/>
            <a:ext cx="702816" cy="7200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2" name="Grafik 1" descr="Description: Beschreibung: brox"/>
          <p:cNvPicPr/>
          <p:nvPr/>
        </p:nvPicPr>
        <p:blipFill rotWithShape="1">
          <a:blip r:embed="rId11" cstate="print"/>
          <a:srcRect l="50000"/>
          <a:stretch/>
        </p:blipFill>
        <p:spPr bwMode="auto">
          <a:xfrm>
            <a:off x="7721870" y="4016266"/>
            <a:ext cx="756084" cy="3600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3" name="Picture 1" descr="part1"/>
          <p:cNvPicPr>
            <a:picLocks noChangeAspect="1" noChangeArrowheads="1"/>
          </p:cNvPicPr>
          <p:nvPr/>
        </p:nvPicPr>
        <p:blipFill rotWithShape="1">
          <a:blip r:embed="rId12"/>
          <a:srcRect t="8633" r="23874" b="26361"/>
          <a:stretch/>
        </p:blipFill>
        <p:spPr bwMode="auto">
          <a:xfrm>
            <a:off x="4975901" y="1568299"/>
            <a:ext cx="128739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ew-template">
  <a:themeElements>
    <a:clrScheme name="Default - Titelfol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elfolie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el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presentation-template</Template>
  <TotalTime>313</TotalTime>
  <Words>437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Review-template</vt:lpstr>
      <vt:lpstr>PowerPoint Presentation</vt:lpstr>
      <vt:lpstr>Does the Data Web need special treatment?</vt:lpstr>
      <vt:lpstr>3 Use Cases – 3 Different Evolving Models</vt:lpstr>
      <vt:lpstr>A Common Goal</vt:lpstr>
      <vt:lpstr>Main Objectives</vt:lpstr>
      <vt:lpstr>The DIACHRON Framework</vt:lpstr>
      <vt:lpstr>The DIACHRON Approach</vt:lpstr>
      <vt:lpstr>Big Data?</vt:lpstr>
      <vt:lpstr>Project Info</vt:lpstr>
      <vt:lpstr>More exciting results soon…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Yannis Stavrakas</dc:creator>
  <cp:lastModifiedBy>Yannis Stavrakas</cp:lastModifiedBy>
  <cp:revision>693</cp:revision>
  <dcterms:created xsi:type="dcterms:W3CDTF">2012-11-14T10:56:06Z</dcterms:created>
  <dcterms:modified xsi:type="dcterms:W3CDTF">2014-03-27T12:23:15Z</dcterms:modified>
</cp:coreProperties>
</file>