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5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38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78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60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21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74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16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10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2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37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38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38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6184"/>
            <a:ext cx="8229600" cy="493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00CC-562C-1C4D-BEB8-3CB1BA4E139B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59A7-DD5F-CE40-A026-673FBF021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81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PR_email_fig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4463" y="4173169"/>
            <a:ext cx="3056149" cy="2361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Iterative Algorithms </a:t>
            </a:r>
            <a:br>
              <a:rPr lang="en-US" dirty="0" smtClean="0"/>
            </a:br>
            <a:r>
              <a:rPr lang="en-US" dirty="0" smtClean="0"/>
              <a:t>with SPARQL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Robert </a:t>
            </a:r>
            <a:r>
              <a:rPr lang="en-US" sz="1800" dirty="0" err="1" smtClean="0">
                <a:solidFill>
                  <a:schemeClr val="tx1"/>
                </a:solidFill>
              </a:rPr>
              <a:t>Techentin</a:t>
            </a:r>
            <a:r>
              <a:rPr lang="en-US" sz="1800" dirty="0" smtClean="0">
                <a:solidFill>
                  <a:schemeClr val="tx1"/>
                </a:solidFill>
              </a:rPr>
              <a:t>, Barry Gilbert, Mayo Clinic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Adam </a:t>
            </a:r>
            <a:r>
              <a:rPr lang="en-US" sz="1800" dirty="0" err="1" smtClean="0">
                <a:solidFill>
                  <a:schemeClr val="tx1"/>
                </a:solidFill>
              </a:rPr>
              <a:t>Lugowski</a:t>
            </a:r>
            <a:r>
              <a:rPr lang="en-US" sz="1800" dirty="0" smtClean="0">
                <a:solidFill>
                  <a:schemeClr val="tx1"/>
                </a:solidFill>
              </a:rPr>
              <a:t>, Kevin </a:t>
            </a:r>
            <a:r>
              <a:rPr lang="en-US" sz="1800" dirty="0" err="1" smtClean="0">
                <a:solidFill>
                  <a:schemeClr val="tx1"/>
                </a:solidFill>
              </a:rPr>
              <a:t>Deweese</a:t>
            </a:r>
            <a:r>
              <a:rPr lang="en-US" sz="1800" dirty="0" smtClean="0">
                <a:solidFill>
                  <a:schemeClr val="tx1"/>
                </a:solidFill>
              </a:rPr>
              <a:t>, John Gilbert,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University of California Santa Barbara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Eric Dull, Mike Hinchey, Steven P. Reinhardt, </a:t>
            </a:r>
            <a:r>
              <a:rPr lang="en-US" sz="1800" dirty="0" err="1" smtClean="0">
                <a:solidFill>
                  <a:schemeClr val="tx1"/>
                </a:solidFill>
              </a:rPr>
              <a:t>YarcData</a:t>
            </a:r>
            <a:r>
              <a:rPr lang="en-US" sz="1800" dirty="0" smtClean="0">
                <a:solidFill>
                  <a:schemeClr val="tx1"/>
                </a:solidFill>
              </a:rPr>
              <a:t>/Cray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GraphQ</a:t>
            </a:r>
            <a:r>
              <a:rPr lang="en-US" sz="1800" dirty="0" smtClean="0">
                <a:solidFill>
                  <a:schemeClr val="tx1"/>
                </a:solidFill>
              </a:rPr>
              <a:t> 2014, Athens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0757" y="6415026"/>
            <a:ext cx="1717040" cy="387882"/>
          </a:xfrm>
          <a:prstGeom prst="rect">
            <a:avLst/>
          </a:prstGeom>
        </p:spPr>
      </p:pic>
      <p:pic>
        <p:nvPicPr>
          <p:cNvPr id="7" name="Picture 6" descr="UCSB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3021" y="6128886"/>
            <a:ext cx="1371600" cy="729114"/>
          </a:xfrm>
          <a:prstGeom prst="rect">
            <a:avLst/>
          </a:prstGeom>
        </p:spPr>
      </p:pic>
      <p:pic>
        <p:nvPicPr>
          <p:cNvPr id="8" name="Picture 7" descr="Mayo_Clinic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2988" y="5873964"/>
            <a:ext cx="1128122" cy="9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81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In RDF graph, data to be clustered is typically a small fraction of the total data</a:t>
            </a:r>
          </a:p>
          <a:p>
            <a:pPr lvl="1"/>
            <a:r>
              <a:rPr lang="en-US" dirty="0" smtClean="0"/>
              <a:t>Largest algorithm data 89M vertices / 1.6B edges</a:t>
            </a:r>
          </a:p>
          <a:p>
            <a:pPr lvl="1"/>
            <a:r>
              <a:rPr lang="en-US" dirty="0" smtClean="0"/>
              <a:t>Iteration times 40-1200s, depending on data size</a:t>
            </a:r>
          </a:p>
          <a:p>
            <a:pPr lvl="1"/>
            <a:r>
              <a:rPr lang="en-US" dirty="0" smtClean="0"/>
              <a:t>Number of iterations varies by algorithm and data</a:t>
            </a:r>
          </a:p>
          <a:p>
            <a:r>
              <a:rPr lang="en-US" dirty="0" smtClean="0"/>
              <a:t>Need algorithms that cope with </a:t>
            </a:r>
            <a:r>
              <a:rPr lang="en-US" smtClean="0"/>
              <a:t>heterogeneous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78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Related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1464"/>
            <a:ext cx="8229600" cy="16539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ability to call a (possibly iterative) graph function built into the SPARQL endpoint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5105" y="1876339"/>
            <a:ext cx="881742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PREFIX </a:t>
            </a:r>
            <a:r>
              <a:rPr lang="en-US" sz="1400" b="1" dirty="0" err="1">
                <a:latin typeface="Courier New"/>
                <a:cs typeface="Courier New"/>
              </a:rPr>
              <a:t>yd</a:t>
            </a:r>
            <a:r>
              <a:rPr lang="en-US" sz="1400" b="1" dirty="0">
                <a:latin typeface="Courier New"/>
                <a:cs typeface="Courier New"/>
              </a:rPr>
              <a:t>: </a:t>
            </a:r>
            <a:r>
              <a:rPr lang="en-US" sz="1400" b="1" dirty="0" smtClean="0">
                <a:latin typeface="Courier New"/>
                <a:cs typeface="Courier New"/>
              </a:rPr>
              <a:t> http://</a:t>
            </a:r>
            <a:r>
              <a:rPr lang="en-US" sz="1400" b="1" dirty="0" err="1" smtClean="0">
                <a:latin typeface="Courier New"/>
                <a:cs typeface="Courier New"/>
              </a:rPr>
              <a:t>yarcdata.com</a:t>
            </a:r>
            <a:endParaRPr lang="en-US" sz="1400" b="1" u="sng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CONSTRUCT </a:t>
            </a:r>
            <a:r>
              <a:rPr lang="en-US" sz="14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input graph for community detection algorithm consists of weighted edges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 </a:t>
            </a:r>
            <a:r>
              <a:rPr lang="en-US" sz="1400" b="1" dirty="0" smtClean="0">
                <a:latin typeface="Courier New"/>
                <a:cs typeface="Courier New"/>
              </a:rPr>
              <a:t>?</a:t>
            </a:r>
            <a:r>
              <a:rPr lang="en-US" sz="1400" b="1" dirty="0">
                <a:latin typeface="Courier New"/>
                <a:cs typeface="Courier New"/>
              </a:rPr>
              <a:t>vertex1 ?weight </a:t>
            </a:r>
            <a:r>
              <a:rPr lang="en-US" sz="1400" b="1" dirty="0" smtClean="0">
                <a:latin typeface="Courier New"/>
                <a:cs typeface="Courier New"/>
              </a:rPr>
              <a:t>?vertex2 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} WHERE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smtClean="0">
                <a:latin typeface="Courier New"/>
                <a:cs typeface="Courier New"/>
              </a:rPr>
              <a:t>?</a:t>
            </a:r>
            <a:r>
              <a:rPr lang="en-US" sz="1400" b="1" dirty="0">
                <a:latin typeface="Courier New"/>
                <a:cs typeface="Courier New"/>
              </a:rPr>
              <a:t>v</a:t>
            </a:r>
            <a:r>
              <a:rPr lang="en-US" sz="1400" b="1" dirty="0" smtClean="0">
                <a:latin typeface="Courier New"/>
                <a:cs typeface="Courier New"/>
              </a:rPr>
              <a:t>ertex1 </a:t>
            </a: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urn:hasLink</a:t>
            </a:r>
            <a:r>
              <a:rPr lang="en-US" sz="1400" b="1" dirty="0">
                <a:latin typeface="Courier New"/>
                <a:cs typeface="Courier New"/>
              </a:rPr>
              <a:t>&gt; </a:t>
            </a:r>
            <a:r>
              <a:rPr lang="en-US" sz="1400" b="1" dirty="0" smtClean="0">
                <a:latin typeface="Courier New"/>
                <a:cs typeface="Courier New"/>
              </a:rPr>
              <a:t>?vertex2 .</a:t>
            </a: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# following statement weights intra-clique edges 10X more than inter-clique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BIND (IF(SUBSTR(STR(</a:t>
            </a:r>
            <a:r>
              <a:rPr lang="en-US" sz="1400" b="1" dirty="0" smtClean="0">
                <a:latin typeface="Courier New"/>
                <a:cs typeface="Courier New"/>
              </a:rPr>
              <a:t>?vertex1)</a:t>
            </a:r>
            <a:r>
              <a:rPr lang="en-US" sz="1400" b="1" dirty="0">
                <a:latin typeface="Courier New"/>
                <a:cs typeface="Courier New"/>
              </a:rPr>
              <a:t>,11,11</a:t>
            </a:r>
            <a:r>
              <a:rPr lang="en-US" sz="1400" b="1" dirty="0" smtClean="0">
                <a:latin typeface="Courier New"/>
                <a:cs typeface="Courier New"/>
              </a:rPr>
              <a:t>)=</a:t>
            </a:r>
            <a:r>
              <a:rPr lang="en-US" sz="1400" b="1" dirty="0">
                <a:latin typeface="Courier New"/>
                <a:cs typeface="Courier New"/>
              </a:rPr>
              <a:t>SUBSTR(STR(</a:t>
            </a:r>
            <a:r>
              <a:rPr lang="en-US" sz="1400" b="1" dirty="0" smtClean="0">
                <a:latin typeface="Courier New"/>
                <a:cs typeface="Courier New"/>
              </a:rPr>
              <a:t>?vertex2)</a:t>
            </a:r>
            <a:r>
              <a:rPr lang="en-US" sz="1400" b="1" dirty="0">
                <a:latin typeface="Courier New"/>
                <a:cs typeface="Courier New"/>
              </a:rPr>
              <a:t>,11,11)</a:t>
            </a:r>
            <a:r>
              <a:rPr lang="en-US" sz="1400" b="1" dirty="0" smtClean="0">
                <a:latin typeface="Courier New"/>
                <a:cs typeface="Courier New"/>
              </a:rPr>
              <a:t>,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</a:t>
            </a:r>
            <a:r>
              <a:rPr lang="en-US" sz="1400" b="1" dirty="0">
                <a:latin typeface="Courier New"/>
                <a:cs typeface="Courier New"/>
              </a:rPr>
              <a:t>"10"^^</a:t>
            </a:r>
            <a:r>
              <a:rPr lang="en-US" sz="1400" b="1" dirty="0" err="1" smtClean="0">
                <a:latin typeface="Courier New"/>
                <a:cs typeface="Courier New"/>
              </a:rPr>
              <a:t>xsd:integer</a:t>
            </a:r>
            <a:r>
              <a:rPr lang="en-US" sz="1400" b="1" dirty="0" smtClean="0">
                <a:latin typeface="Courier New"/>
                <a:cs typeface="Courier New"/>
              </a:rPr>
              <a:t>, "</a:t>
            </a:r>
            <a:r>
              <a:rPr lang="en-US" sz="1400" b="1" dirty="0">
                <a:latin typeface="Courier New"/>
                <a:cs typeface="Courier New"/>
              </a:rPr>
              <a:t>1"^^</a:t>
            </a:r>
            <a:r>
              <a:rPr lang="en-US" sz="1400" b="1" dirty="0" err="1" smtClean="0">
                <a:latin typeface="Courier New"/>
                <a:cs typeface="Courier New"/>
              </a:rPr>
              <a:t>xsd:integer</a:t>
            </a:r>
            <a:r>
              <a:rPr lang="en-US" sz="1400" b="1" dirty="0" smtClean="0">
                <a:latin typeface="Courier New"/>
                <a:cs typeface="Courier New"/>
              </a:rPr>
              <a:t>) </a:t>
            </a:r>
            <a:r>
              <a:rPr lang="en-US" sz="1400" b="1" dirty="0">
                <a:latin typeface="Courier New"/>
                <a:cs typeface="Courier New"/>
              </a:rPr>
              <a:t>as </a:t>
            </a:r>
            <a:r>
              <a:rPr lang="en-US" sz="1400" b="1" dirty="0" smtClean="0">
                <a:latin typeface="Courier New"/>
                <a:cs typeface="Courier New"/>
              </a:rPr>
              <a:t>?weight)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} 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INVOKE  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yd:graphAlgorithm.community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maxCommunitySize</a:t>
            </a:r>
            <a:r>
              <a:rPr lang="en-US" sz="1400" b="1" dirty="0" smtClean="0">
                <a:latin typeface="Courier New"/>
                <a:cs typeface="Courier New"/>
              </a:rPr>
              <a:t>=200)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PRODUCING (?vertex ?</a:t>
            </a:r>
            <a:r>
              <a:rPr lang="en-US" sz="1400" b="1" dirty="0" err="1">
                <a:latin typeface="Courier New"/>
                <a:cs typeface="Courier New"/>
              </a:rPr>
              <a:t>c</a:t>
            </a:r>
            <a:r>
              <a:rPr lang="en-US" sz="1400" b="1" dirty="0" err="1" smtClean="0">
                <a:latin typeface="Courier New"/>
                <a:cs typeface="Courier New"/>
              </a:rPr>
              <a:t>ommunityID</a:t>
            </a:r>
            <a:r>
              <a:rPr lang="en-US" sz="1400" b="1" dirty="0" smtClean="0">
                <a:latin typeface="Courier New"/>
                <a:cs typeface="Courier New"/>
              </a:rPr>
              <a:t>) 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79179"/>
            <a:ext cx="8229600" cy="1478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New feature in </a:t>
            </a:r>
            <a:r>
              <a:rPr lang="en-US" sz="2400" dirty="0" err="1" smtClean="0"/>
              <a:t>Urika</a:t>
            </a:r>
            <a:r>
              <a:rPr lang="en-US" sz="2400" dirty="0" smtClean="0"/>
              <a:t> Spring 2014 release</a:t>
            </a:r>
          </a:p>
          <a:p>
            <a:r>
              <a:rPr lang="en-US" sz="2400" dirty="0" smtClean="0"/>
              <a:t>Likely better performance, though less control by query developer</a:t>
            </a:r>
          </a:p>
        </p:txBody>
      </p:sp>
    </p:spTree>
    <p:extLst>
      <p:ext uri="{BB962C8B-B14F-4D97-AF65-F5344CB8AC3E}">
        <p14:creationId xmlns:p14="http://schemas.microsoft.com/office/powerpoint/2010/main" xmlns="" val="10686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iterative algorithms through sequences of SPARQL queries is a reasonable approach</a:t>
            </a:r>
          </a:p>
          <a:p>
            <a:r>
              <a:rPr lang="en-US" dirty="0" smtClean="0"/>
              <a:t>Delivers good performance and great query-developer flexibility</a:t>
            </a:r>
          </a:p>
          <a:p>
            <a:r>
              <a:rPr lang="en-US" dirty="0" smtClean="0"/>
              <a:t>Inherent performance issues may inhibit extreme performance</a:t>
            </a:r>
          </a:p>
          <a:p>
            <a:r>
              <a:rPr lang="en-US" dirty="0" smtClean="0"/>
              <a:t>Likely to be one of a variety of means to implement graph algorithms in SPARQL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5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YarcData</a:t>
            </a:r>
            <a:r>
              <a:rPr lang="en-US" dirty="0" smtClean="0"/>
              <a:t>/Cray’s interest in graphs and SPARQL</a:t>
            </a:r>
          </a:p>
          <a:p>
            <a:r>
              <a:rPr lang="en-US" dirty="0" smtClean="0"/>
              <a:t>Approach to using iterative algorithms with SPARQL</a:t>
            </a:r>
          </a:p>
          <a:p>
            <a:r>
              <a:rPr lang="en-US" dirty="0" smtClean="0"/>
              <a:t>Three implementations</a:t>
            </a:r>
          </a:p>
          <a:p>
            <a:r>
              <a:rPr lang="en-US" dirty="0" smtClean="0"/>
              <a:t>Lessons</a:t>
            </a:r>
          </a:p>
          <a:p>
            <a:r>
              <a:rPr lang="en-US" dirty="0" smtClean="0"/>
              <a:t>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37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YarcData</a:t>
            </a:r>
            <a:r>
              <a:rPr lang="en-US" dirty="0" smtClean="0"/>
              <a:t>/Cray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YarcData</a:t>
            </a:r>
            <a:r>
              <a:rPr lang="en-US" dirty="0" smtClean="0"/>
              <a:t> develops and sells the </a:t>
            </a:r>
            <a:r>
              <a:rPr lang="en-US" dirty="0" err="1" smtClean="0"/>
              <a:t>Urika</a:t>
            </a:r>
            <a:r>
              <a:rPr lang="en-US" dirty="0" smtClean="0"/>
              <a:t>™ graph appliance</a:t>
            </a:r>
          </a:p>
          <a:p>
            <a:pPr lvl="1"/>
            <a:r>
              <a:rPr lang="en-US" dirty="0" smtClean="0"/>
              <a:t>An in-memory graph store scalable to 512TB of RAM</a:t>
            </a:r>
          </a:p>
          <a:p>
            <a:pPr lvl="1"/>
            <a:r>
              <a:rPr lang="en-US" dirty="0" smtClean="0"/>
              <a:t>Based on RDF/SPARQL standards</a:t>
            </a:r>
          </a:p>
          <a:p>
            <a:pPr lvl="1"/>
            <a:r>
              <a:rPr lang="en-US" dirty="0" smtClean="0"/>
              <a:t>Shipping since Jan2012</a:t>
            </a:r>
          </a:p>
          <a:p>
            <a:pPr lvl="1"/>
            <a:r>
              <a:rPr lang="en-US" dirty="0" smtClean="0"/>
              <a:t>Typically working with 10-40B triples</a:t>
            </a:r>
          </a:p>
          <a:p>
            <a:r>
              <a:rPr lang="en-US" dirty="0" smtClean="0"/>
              <a:t>Target market is “discovery analytics”</a:t>
            </a:r>
          </a:p>
          <a:p>
            <a:pPr lvl="1"/>
            <a:r>
              <a:rPr lang="en-US" dirty="0" smtClean="0"/>
              <a:t>Subject-matter expert (human) is in the loop</a:t>
            </a:r>
          </a:p>
          <a:p>
            <a:pPr lvl="1"/>
            <a:r>
              <a:rPr lang="en-US" dirty="0" smtClean="0"/>
              <a:t>“Discovery” means a) need interactive response time (O(10s of seconds)) and b) queries are not known in advance</a:t>
            </a:r>
          </a:p>
        </p:txBody>
      </p:sp>
    </p:spTree>
    <p:extLst>
      <p:ext uri="{BB962C8B-B14F-4D97-AF65-F5344CB8AC3E}">
        <p14:creationId xmlns:p14="http://schemas.microsoft.com/office/powerpoint/2010/main" xmlns="" val="40695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recent work in machine learning and related fields</a:t>
            </a:r>
          </a:p>
          <a:p>
            <a:r>
              <a:rPr lang="en-US" dirty="0" smtClean="0"/>
              <a:t>Want to reuse these algorithms on graphs, in RDF/SPARQL</a:t>
            </a:r>
          </a:p>
          <a:p>
            <a:r>
              <a:rPr lang="en-US" dirty="0" smtClean="0"/>
              <a:t>Many important algorithms are iterative (</a:t>
            </a:r>
            <a:r>
              <a:rPr lang="en-US" i="1" dirty="0" smtClean="0"/>
              <a:t>e.g.</a:t>
            </a:r>
            <a:r>
              <a:rPr lang="en-US" dirty="0" smtClean="0"/>
              <a:t>, PageRank, Markov clustering, SVD)</a:t>
            </a:r>
          </a:p>
          <a:p>
            <a:r>
              <a:rPr lang="en-US" dirty="0" smtClean="0"/>
              <a:t>SPARQL has no mechanism for iteration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using nested queries appears insufficient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7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Overhead of a SPARQL query is small enough to implement via multiple queries</a:t>
            </a:r>
          </a:p>
          <a:p>
            <a:r>
              <a:rPr lang="en-US" dirty="0" smtClean="0"/>
              <a:t>Resulting structure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establish initial state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do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{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  update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state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  measure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convergence criteria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} while (convergence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not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met)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establish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final state and clean up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urier"/>
              <a:cs typeface="Courier"/>
            </a:endParaRPr>
          </a:p>
          <a:p>
            <a:r>
              <a:rPr lang="en-US" dirty="0" smtClean="0"/>
              <a:t>Intermediate state is typically large, so want it to reside in the DB, hence need to INSERT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0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Peer-pressure clustering (UCSB, YD)</a:t>
            </a:r>
          </a:p>
          <a:p>
            <a:pPr lvl="1"/>
            <a:r>
              <a:rPr lang="en-US" dirty="0" smtClean="0"/>
              <a:t>Clusters vertices by propagating the most popular cluster of each vertex’s neighbors</a:t>
            </a:r>
          </a:p>
          <a:p>
            <a:r>
              <a:rPr lang="en-US" dirty="0" smtClean="0"/>
              <a:t>Graph diffusion (Mayo, </a:t>
            </a:r>
            <a:r>
              <a:rPr lang="en-US" sz="1600" dirty="0" smtClean="0"/>
              <a:t>YD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Models natural transport process, using the connectivity of the graph </a:t>
            </a:r>
          </a:p>
          <a:p>
            <a:pPr lvl="1"/>
            <a:r>
              <a:rPr lang="en-US" dirty="0" smtClean="0"/>
              <a:t>Can quantify which connections were most important to transportation</a:t>
            </a:r>
          </a:p>
          <a:p>
            <a:r>
              <a:rPr lang="en-US" dirty="0" smtClean="0"/>
              <a:t>Label propagation (YD)</a:t>
            </a:r>
          </a:p>
          <a:p>
            <a:pPr lvl="1"/>
            <a:r>
              <a:rPr lang="en-US" dirty="0" smtClean="0"/>
              <a:t>Similar to peer-pressure</a:t>
            </a:r>
          </a:p>
          <a:p>
            <a:pPr lvl="1"/>
            <a:r>
              <a:rPr lang="en-US" dirty="0" smtClean="0"/>
              <a:t>Clusters vertices by popularity, with self-voting possible</a:t>
            </a:r>
          </a:p>
        </p:txBody>
      </p:sp>
    </p:spTree>
    <p:extLst>
      <p:ext uri="{BB962C8B-B14F-4D97-AF65-F5344CB8AC3E}">
        <p14:creationId xmlns:p14="http://schemas.microsoft.com/office/powerpoint/2010/main" xmlns="" val="25613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Peer-pressure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j-lt"/>
                <a:cs typeface="Courier"/>
              </a:rPr>
              <a:t>Algorithm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assign each vertex to an initial cluster of its own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do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(re-)assign each vertex to the cluster to which a    </a:t>
            </a:r>
            <a:b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plurality of its neighbors belong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count the number of vertices that changed cluster </a:t>
            </a:r>
            <a:b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in the prior step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} while (enough vertices changed or other criteria)</a:t>
            </a:r>
            <a:endParaRPr lang="en-US" sz="2000" dirty="0">
              <a:solidFill>
                <a:srgbClr val="00009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7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71987" y="1830460"/>
            <a:ext cx="7172009" cy="4731802"/>
            <a:chOff x="771987" y="1830460"/>
            <a:chExt cx="7172009" cy="4731802"/>
          </a:xfrm>
        </p:grpSpPr>
        <p:sp>
          <p:nvSpPr>
            <p:cNvPr id="8" name="Rectangle 7"/>
            <p:cNvSpPr/>
            <p:nvPr/>
          </p:nvSpPr>
          <p:spPr>
            <a:xfrm>
              <a:off x="771987" y="1830460"/>
              <a:ext cx="7172009" cy="47318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86641" y="4395594"/>
              <a:ext cx="6786024" cy="14225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83653" y="2228926"/>
              <a:ext cx="6786024" cy="21542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Vertex-(re)assignment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404"/>
            <a:ext cx="7486796" cy="5562858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INSERT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GRAPH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/g/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xjz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[</a:t>
            </a:r>
            <a:r>
              <a:rPr lang="en-US" sz="1400" i="1" dirty="0" smtClean="0">
                <a:solidFill>
                  <a:srgbClr val="000090"/>
                </a:solidFill>
                <a:latin typeface="Courier"/>
                <a:cs typeface="Courier"/>
              </a:rPr>
              <a:t>i+1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]&gt; { ?s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/p/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inCluster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&gt; ?clus3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} WHERE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{ SELECT ?s (SAMPLE(?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AS ?clus3)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WHERE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{ SELECT ?s (MAX(?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AS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maxClusCt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WHERE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 SELECT ?s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(COUNT(?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AS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WHERE</a:t>
            </a: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   ?s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/p/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hasLink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&gt; ?o .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  GRAPH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/g/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xjz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[</a:t>
            </a:r>
            <a:r>
              <a:rPr lang="en-US" sz="1400" i="1" dirty="0" err="1" smtClean="0">
                <a:solidFill>
                  <a:srgbClr val="00009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]&gt; {?o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/p/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inCluster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&gt;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 } GROUP ?s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endParaRPr lang="en-US" sz="14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} GROUP BY ?s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{ SELECT ?s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(COUNT(?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AS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WHERE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 ?s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/p/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hasLink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&gt; ?o .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 GRAPH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/g/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xjz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[</a:t>
            </a:r>
            <a:r>
              <a:rPr lang="en-US" sz="1400" i="1" dirty="0" err="1" smtClean="0">
                <a:solidFill>
                  <a:srgbClr val="00009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]&gt; {?o &lt;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urn:ga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/p/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inCluster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&gt;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  } GROUP BY ?s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</a:t>
            </a:r>
            <a:endParaRPr lang="en-US" sz="14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}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FILTER (?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= ?</a:t>
            </a:r>
            <a:r>
              <a:rPr lang="en-US" sz="1400" dirty="0" err="1" smtClean="0">
                <a:solidFill>
                  <a:srgbClr val="000090"/>
                </a:solidFill>
                <a:latin typeface="Courier"/>
                <a:cs typeface="Courier"/>
              </a:rPr>
              <a:t>maxClusCt</a:t>
            </a: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  } GROUP BY ?s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  <a:endParaRPr lang="en-US" sz="1400" dirty="0">
              <a:solidFill>
                <a:srgbClr val="000090"/>
              </a:solidFill>
              <a:latin typeface="Courier"/>
              <a:cs typeface="Courier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77452" y="1830460"/>
            <a:ext cx="2909348" cy="1431993"/>
          </a:xfrm>
          <a:prstGeom prst="wedgeRectCallout">
            <a:avLst>
              <a:gd name="adj1" fmla="val -70479"/>
              <a:gd name="adj2" fmla="val 4771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each vertex, find the cardinality of the most popular cluster to which its neighbors belong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929852" y="3679597"/>
            <a:ext cx="2909348" cy="1431993"/>
          </a:xfrm>
          <a:prstGeom prst="wedgeRectCallout">
            <a:avLst>
              <a:gd name="adj1" fmla="val -70479"/>
              <a:gd name="adj2" fmla="val 4771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each vertex, find the name and cardinality of each cluster to which its neighbors belong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929852" y="5323138"/>
            <a:ext cx="2909348" cy="1431993"/>
          </a:xfrm>
          <a:prstGeom prst="wedgeRectCallout">
            <a:avLst>
              <a:gd name="adj1" fmla="val -69195"/>
              <a:gd name="adj2" fmla="val 771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each vertex, select the cluster which has cardinality equal to maximum cardinality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52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Pros</a:t>
            </a:r>
          </a:p>
          <a:p>
            <a:pPr marL="742950" lvl="2" indent="-342900"/>
            <a:r>
              <a:rPr lang="en-US" dirty="0" smtClean="0"/>
              <a:t>This approach works</a:t>
            </a:r>
          </a:p>
          <a:p>
            <a:pPr marL="742950" lvl="2" indent="-342900"/>
            <a:r>
              <a:rPr lang="en-US" dirty="0" smtClean="0"/>
              <a:t>Implementation is within the control of the developer, as it depends solely on standard SPARQL 1.1 and SPARQL Update functionality</a:t>
            </a:r>
          </a:p>
          <a:p>
            <a:pPr marL="742950" lvl="2" indent="-342900"/>
            <a:r>
              <a:rPr lang="en-US" dirty="0" smtClean="0"/>
              <a:t>Performance can be very good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Cons</a:t>
            </a:r>
          </a:p>
          <a:p>
            <a:pPr marL="742950" lvl="2" indent="-342900"/>
            <a:r>
              <a:rPr lang="en-US" dirty="0" smtClean="0"/>
              <a:t>Implementation requires use of a second language for iteration (JavaScript and Python, in our cases); this complicates development, esp. debugging</a:t>
            </a:r>
          </a:p>
          <a:p>
            <a:pPr marL="742950" lvl="2" indent="-342900"/>
            <a:r>
              <a:rPr lang="en-US" dirty="0" smtClean="0"/>
              <a:t>Computational inefficiencies</a:t>
            </a:r>
          </a:p>
          <a:p>
            <a:pPr marL="1200150" lvl="3" indent="-342900"/>
            <a:r>
              <a:rPr lang="en-US" sz="1600" dirty="0" smtClean="0"/>
              <a:t>Executing the same selection code (to focus on the vertices/edges in question) in each query is redundant</a:t>
            </a:r>
          </a:p>
          <a:p>
            <a:pPr marL="1200150" lvl="3" indent="-342900"/>
            <a:r>
              <a:rPr lang="en-US" sz="1600" dirty="0" err="1" smtClean="0"/>
              <a:t>INSERTing</a:t>
            </a:r>
            <a:r>
              <a:rPr lang="en-US" sz="1600" dirty="0" smtClean="0"/>
              <a:t> intermediate results is a heavier-weight operation than required</a:t>
            </a:r>
          </a:p>
          <a:p>
            <a:pPr marL="742950" lvl="2" indent="-342900"/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0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842</Words>
  <Application>Microsoft Macintosh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Implementing Iterative Algorithms  with SPARQL</vt:lpstr>
      <vt:lpstr>Agenda</vt:lpstr>
      <vt:lpstr>YarcData/Cray and Graphs</vt:lpstr>
      <vt:lpstr>Iterative Algorithms</vt:lpstr>
      <vt:lpstr>Implementation Approach</vt:lpstr>
      <vt:lpstr>Algorithms Implemented</vt:lpstr>
      <vt:lpstr>Peer-pressure Clustering</vt:lpstr>
      <vt:lpstr>Vertex-(re)assignment Query</vt:lpstr>
      <vt:lpstr>Lessons</vt:lpstr>
      <vt:lpstr>Lessons (2)</vt:lpstr>
      <vt:lpstr>A Related Development</vt:lpstr>
      <vt:lpstr>Summary</vt:lpstr>
    </vt:vector>
  </TitlesOfParts>
  <Company>Cray,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Reinhardt</dc:creator>
  <cp:lastModifiedBy>user</cp:lastModifiedBy>
  <cp:revision>28</cp:revision>
  <dcterms:created xsi:type="dcterms:W3CDTF">2014-03-27T09:50:39Z</dcterms:created>
  <dcterms:modified xsi:type="dcterms:W3CDTF">2014-03-28T10:27:24Z</dcterms:modified>
</cp:coreProperties>
</file>