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797675" cy="99266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D2939"/>
    <a:srgbClr val="FF7900"/>
    <a:srgbClr val="FFBC9B"/>
    <a:srgbClr val="CCFFCC"/>
    <a:srgbClr val="C3F7FD"/>
    <a:srgbClr val="66FFFF"/>
    <a:srgbClr val="006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91" autoAdjust="0"/>
    <p:restoredTop sz="94700" autoAdjust="0"/>
  </p:normalViewPr>
  <p:slideViewPr>
    <p:cSldViewPr>
      <p:cViewPr varScale="1">
        <p:scale>
          <a:sx n="75" d="100"/>
          <a:sy n="75" d="100"/>
        </p:scale>
        <p:origin x="-11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B9536C6-B9E3-474D-A680-BF96A32D5987}" type="datetimeFigureOut">
              <a:rPr lang="en-US" altLang="fi-FI"/>
              <a:pPr/>
              <a:t>3/27/2014</a:t>
            </a:fld>
            <a:endParaRPr lang="en-US" alt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C1323E7-306E-47E6-BA40-0B31B3648FAC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202426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 alt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29C05B-05CC-40F1-9D9A-509ED59AD28E}" type="datetimeFigureOut">
              <a:rPr lang="fi-FI" altLang="fi-FI"/>
              <a:pPr/>
              <a:t>27.3.2014</a:t>
            </a:fld>
            <a:endParaRPr lang="fi-FI" alt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fi-FI" smtClean="0"/>
              <a:t>Click to edit Master text styles</a:t>
            </a:r>
          </a:p>
          <a:p>
            <a:pPr lvl="1"/>
            <a:r>
              <a:rPr lang="en-US" altLang="fi-FI" smtClean="0"/>
              <a:t>Second level</a:t>
            </a:r>
          </a:p>
          <a:p>
            <a:pPr lvl="2"/>
            <a:r>
              <a:rPr lang="en-US" altLang="fi-FI" smtClean="0"/>
              <a:t>Third level</a:t>
            </a:r>
          </a:p>
          <a:p>
            <a:pPr lvl="3"/>
            <a:r>
              <a:rPr lang="en-US" altLang="fi-FI" smtClean="0"/>
              <a:t>Fourth level</a:t>
            </a:r>
          </a:p>
          <a:p>
            <a:pPr lvl="4"/>
            <a:r>
              <a:rPr lang="en-US" altLang="fi-FI" smtClean="0"/>
              <a:t>Fifth level</a:t>
            </a:r>
            <a:endParaRPr lang="fi-FI" altLang="fi-FI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 alt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337F29-D9B0-4E0F-85EA-41B4EA35A90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89385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28575"/>
            <a:ext cx="2233612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406400" y="1712913"/>
            <a:ext cx="8326438" cy="3921125"/>
          </a:xfrm>
          <a:prstGeom prst="rect">
            <a:avLst/>
          </a:prstGeom>
          <a:solidFill>
            <a:srgbClr val="FF7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fi-FI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678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Contact: jaana.makela@aalto.fi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58817BBA-D075-441C-AC23-A41CBB5C5152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253148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Contact: jaana.makela@aalto.fi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7DBAFB5E-47F7-49F7-A136-4F11CBB01E06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703916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Contact: jaana.makela@aalto.fi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36809F00-0DC7-427A-B892-11AB1B276F2E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421628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Contact: jaana.makela@aalto.fi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6A45DFD0-870F-40E1-BF78-4268C0E5F4DC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482376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6285600" cy="41364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Contact: jaana.makela@aalto.fi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1F42BD8C-C093-4992-A863-842684B37784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48401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28575"/>
            <a:ext cx="2233612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rgbClr val="FF7900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rgbClr val="FF7900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957349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l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Aalto_EN_Engineering_13_RGB_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815013"/>
            <a:ext cx="2724150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rgbClr val="FF7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fi-FI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00" y="547200"/>
            <a:ext cx="7772400" cy="2206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Contact: jaana.makela@aalto.fi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A929286-3EE9-445C-A581-21489FAA0111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59949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Contact: jaana.makela@aalto.fi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AA4A6-A5E1-4AB1-9A5A-7FCC83298849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590735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Aalto_EN_Engineering_13_RGB_3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815013"/>
            <a:ext cx="2724150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73088" y="488950"/>
            <a:ext cx="79883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3088" y="1584325"/>
            <a:ext cx="7988300" cy="413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text styles</a:t>
            </a:r>
          </a:p>
          <a:p>
            <a:pPr lvl="1"/>
            <a:r>
              <a:rPr lang="en-US" altLang="fi-FI" smtClean="0"/>
              <a:t>Second level</a:t>
            </a:r>
          </a:p>
          <a:p>
            <a:pPr lvl="2"/>
            <a:r>
              <a:rPr lang="en-US" altLang="fi-FI" smtClean="0"/>
              <a:t>Third level</a:t>
            </a:r>
          </a:p>
          <a:p>
            <a:pPr lvl="3"/>
            <a:r>
              <a:rPr lang="en-US" altLang="fi-FI" smtClean="0"/>
              <a:t>Fourth level</a:t>
            </a:r>
          </a:p>
          <a:p>
            <a:pPr lvl="4"/>
            <a:r>
              <a:rPr lang="en-US" altLang="fi-FI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30588" y="6275388"/>
            <a:ext cx="1544637" cy="125412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rgbClr val="898989"/>
                </a:solidFill>
                <a:cs typeface="Arial" charset="0"/>
              </a:defRPr>
            </a:lvl1pPr>
          </a:lstStyle>
          <a:p>
            <a:endParaRPr lang="en-US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588" y="6145213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Contact: jaana.makela@aalto.fi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588" y="6400800"/>
            <a:ext cx="1544637" cy="125413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rgbClr val="898989"/>
                </a:solidFill>
                <a:cs typeface="Arial" charset="0"/>
              </a:defRPr>
            </a:lvl1pPr>
          </a:lstStyle>
          <a:p>
            <a:fld id="{465B9B33-05C7-4888-BBC2-6E6D917C8B1D}" type="slidenum">
              <a:rPr lang="en-US" altLang="fi-FI"/>
              <a:pPr/>
              <a:t>‹#›</a:t>
            </a:fld>
            <a:endParaRPr lang="en-US" altLang="fi-FI"/>
          </a:p>
        </p:txBody>
      </p:sp>
      <p:sp>
        <p:nvSpPr>
          <p:cNvPr id="10" name="Rectangle 9"/>
          <p:cNvSpPr/>
          <p:nvPr/>
        </p:nvSpPr>
        <p:spPr>
          <a:xfrm>
            <a:off x="571500" y="5813425"/>
            <a:ext cx="7988300" cy="65088"/>
          </a:xfrm>
          <a:prstGeom prst="rect">
            <a:avLst/>
          </a:prstGeom>
          <a:solidFill>
            <a:srgbClr val="FF790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fi-FI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9" r:id="rId7"/>
    <p:sldLayoutId id="2147483780" r:id="rId8"/>
    <p:sldLayoutId id="2147483777" r:id="rId9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FF7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3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Jaakko.rantala@aalto.fi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92163"/>
          </a:xfrm>
        </p:spPr>
        <p:txBody>
          <a:bodyPr/>
          <a:lstStyle/>
          <a:p>
            <a:r>
              <a:rPr lang="en-GB" sz="2400" dirty="0">
                <a:latin typeface="Arial" pitchFamily="34" charset="0"/>
                <a:cs typeface="Arial" pitchFamily="34" charset="0"/>
              </a:rPr>
              <a:t>Analysis of Relationships between Road Traffic Volumes and Weather: Exploring Spatial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Variation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1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Jaakko Rantala and James Culley</a:t>
            </a:r>
            <a:endParaRPr lang="en-GB" sz="12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5715000" cy="426720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fi-FI" sz="2000" dirty="0" smtClean="0">
                <a:solidFill>
                  <a:srgbClr val="0065BD"/>
                </a:solidFill>
              </a:rPr>
              <a:t>Need</a:t>
            </a:r>
            <a:endParaRPr lang="en-US" altLang="fi-FI" sz="2000" dirty="0" smtClean="0">
              <a:solidFill>
                <a:srgbClr val="0065BD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fi-FI" sz="1600" dirty="0" smtClean="0"/>
              <a:t>Previous studies for the modelling of traffic flow and volumes have assumed that the relationships hold constant for the study area</a:t>
            </a:r>
          </a:p>
          <a:p>
            <a:pPr>
              <a:lnSpc>
                <a:spcPct val="80000"/>
              </a:lnSpc>
            </a:pPr>
            <a:r>
              <a:rPr lang="en-US" altLang="fi-FI" sz="1600" dirty="0" smtClean="0"/>
              <a:t>Spatial dependency has not been studied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fi-FI" sz="2000" dirty="0" smtClean="0">
                <a:solidFill>
                  <a:srgbClr val="0065BD"/>
                </a:solidFill>
              </a:rPr>
              <a:t>Solution</a:t>
            </a:r>
          </a:p>
          <a:p>
            <a:pPr>
              <a:lnSpc>
                <a:spcPct val="80000"/>
              </a:lnSpc>
            </a:pPr>
            <a:r>
              <a:rPr lang="en-US" altLang="fi-FI" sz="1600" dirty="0" smtClean="0"/>
              <a:t>1) Study coefficients from regression models at individual locations</a:t>
            </a:r>
          </a:p>
          <a:p>
            <a:pPr>
              <a:lnSpc>
                <a:spcPct val="80000"/>
              </a:lnSpc>
            </a:pPr>
            <a:r>
              <a:rPr lang="en-US" altLang="fi-FI" sz="1600" dirty="0" smtClean="0"/>
              <a:t>2) Spatial dependency found =&gt; Create local model to incorporate spatial variation into the model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fi-FI" sz="2000" dirty="0" smtClean="0">
                <a:solidFill>
                  <a:srgbClr val="0065BD"/>
                </a:solidFill>
              </a:rPr>
              <a:t>Benefits</a:t>
            </a:r>
          </a:p>
          <a:p>
            <a:pPr>
              <a:lnSpc>
                <a:spcPct val="80000"/>
              </a:lnSpc>
            </a:pPr>
            <a:r>
              <a:rPr lang="en-US" altLang="fi-FI" sz="1600" dirty="0" smtClean="0"/>
              <a:t>Coefficients from the local models can be plotted to study the relationship between weather variables and traffic volume</a:t>
            </a:r>
          </a:p>
          <a:p>
            <a:pPr>
              <a:lnSpc>
                <a:spcPct val="80000"/>
              </a:lnSpc>
            </a:pPr>
            <a:r>
              <a:rPr lang="en-US" altLang="fi-FI" sz="1600" dirty="0" smtClean="0"/>
              <a:t>Gain new insights into the data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fi-FI" sz="2000" dirty="0" smtClean="0">
                <a:solidFill>
                  <a:srgbClr val="0065BD"/>
                </a:solidFill>
              </a:rPr>
              <a:t>How to utilize</a:t>
            </a:r>
          </a:p>
          <a:p>
            <a:pPr>
              <a:lnSpc>
                <a:spcPct val="80000"/>
              </a:lnSpc>
            </a:pPr>
            <a:r>
              <a:rPr lang="en-US" altLang="fi-FI" sz="1600" dirty="0" smtClean="0"/>
              <a:t>More detailed predictions in urban planning and transportation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fi-FI" sz="16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0588" y="6019800"/>
            <a:ext cx="2436812" cy="4572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fi-FI" dirty="0" smtClean="0">
                <a:solidFill>
                  <a:srgbClr val="898989"/>
                </a:solidFill>
                <a:cs typeface="Arial" charset="0"/>
              </a:rPr>
              <a:t>More information: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fi-FI" dirty="0">
                <a:solidFill>
                  <a:srgbClr val="898989"/>
                </a:solidFill>
                <a:cs typeface="Arial" charset="0"/>
                <a:hlinkClick r:id="rId2"/>
              </a:rPr>
              <a:t>j</a:t>
            </a:r>
            <a:r>
              <a:rPr lang="en-US" altLang="fi-FI" dirty="0" smtClean="0">
                <a:solidFill>
                  <a:srgbClr val="898989"/>
                </a:solidFill>
                <a:cs typeface="Arial" charset="0"/>
                <a:hlinkClick r:id="rId2"/>
              </a:rPr>
              <a:t>aakko.rantala@aalto.fi</a:t>
            </a:r>
            <a:endParaRPr lang="en-US" altLang="fi-FI" dirty="0" smtClean="0">
              <a:solidFill>
                <a:srgbClr val="898989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fi-FI" dirty="0" smtClean="0">
                <a:solidFill>
                  <a:srgbClr val="898989"/>
                </a:solidFill>
                <a:cs typeface="Arial" charset="0"/>
              </a:rPr>
              <a:t>http://maa.aalto.fi/en/gip/geoinformatics</a:t>
            </a: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342350"/>
            <a:ext cx="3124200" cy="347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alto_Engineerin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009B3A"/>
      </a:accent1>
      <a:accent2>
        <a:srgbClr val="FF7900"/>
      </a:accent2>
      <a:accent3>
        <a:srgbClr val="0065BD"/>
      </a:accent3>
      <a:accent4>
        <a:srgbClr val="ED2939"/>
      </a:accent4>
      <a:accent5>
        <a:srgbClr val="FECB00"/>
      </a:accent5>
      <a:accent6>
        <a:srgbClr val="6639B7"/>
      </a:accent6>
      <a:hlink>
        <a:srgbClr val="0065BD"/>
      </a:hlink>
      <a:folHlink>
        <a:srgbClr val="ED2939"/>
      </a:folHlink>
    </a:clrScheme>
    <a:fontScheme name="Aalt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aalto_Engineering</Template>
  <TotalTime>1268</TotalTime>
  <Words>111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aalto_Engineering</vt:lpstr>
      <vt:lpstr>Analysis of Relationships between Road Traffic Volumes and Weather: Exploring Spatial Variation Jaakko Rantala and James Culley</vt:lpstr>
    </vt:vector>
  </TitlesOfParts>
  <Company>Aalto-yliopisto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Rantala Jaakko</dc:creator>
  <cp:lastModifiedBy>Jaakko</cp:lastModifiedBy>
  <cp:revision>298</cp:revision>
  <dcterms:created xsi:type="dcterms:W3CDTF">2011-05-09T14:38:22Z</dcterms:created>
  <dcterms:modified xsi:type="dcterms:W3CDTF">2014-03-27T12:24:45Z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002</vt:lpwstr>
  </property>
</Properties>
</file>