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3" r:id="rId1"/>
  </p:sldMasterIdLst>
  <p:notesMasterIdLst>
    <p:notesMasterId r:id="rId32"/>
  </p:notesMasterIdLst>
  <p:handoutMasterIdLst>
    <p:handoutMasterId r:id="rId33"/>
  </p:handoutMasterIdLst>
  <p:sldIdLst>
    <p:sldId id="516" r:id="rId2"/>
    <p:sldId id="537" r:id="rId3"/>
    <p:sldId id="526" r:id="rId4"/>
    <p:sldId id="594" r:id="rId5"/>
    <p:sldId id="598" r:id="rId6"/>
    <p:sldId id="543" r:id="rId7"/>
    <p:sldId id="599" r:id="rId8"/>
    <p:sldId id="618" r:id="rId9"/>
    <p:sldId id="619" r:id="rId10"/>
    <p:sldId id="506" r:id="rId11"/>
    <p:sldId id="567" r:id="rId12"/>
    <p:sldId id="571" r:id="rId13"/>
    <p:sldId id="606" r:id="rId14"/>
    <p:sldId id="607" r:id="rId15"/>
    <p:sldId id="570" r:id="rId16"/>
    <p:sldId id="572" r:id="rId17"/>
    <p:sldId id="573" r:id="rId18"/>
    <p:sldId id="578" r:id="rId19"/>
    <p:sldId id="615" r:id="rId20"/>
    <p:sldId id="600" r:id="rId21"/>
    <p:sldId id="427" r:id="rId22"/>
    <p:sldId id="585" r:id="rId23"/>
    <p:sldId id="601" r:id="rId24"/>
    <p:sldId id="587" r:id="rId25"/>
    <p:sldId id="369" r:id="rId26"/>
    <p:sldId id="589" r:id="rId27"/>
    <p:sldId id="590" r:id="rId28"/>
    <p:sldId id="552" r:id="rId29"/>
    <p:sldId id="411" r:id="rId30"/>
    <p:sldId id="37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E85FB7-C7CD-4D6F-B12E-6E4D244F8592}">
          <p14:sldIdLst>
            <p14:sldId id="516"/>
            <p14:sldId id="537"/>
            <p14:sldId id="526"/>
            <p14:sldId id="594"/>
            <p14:sldId id="598"/>
            <p14:sldId id="543"/>
            <p14:sldId id="599"/>
            <p14:sldId id="618"/>
            <p14:sldId id="619"/>
            <p14:sldId id="506"/>
            <p14:sldId id="567"/>
            <p14:sldId id="571"/>
            <p14:sldId id="606"/>
            <p14:sldId id="607"/>
            <p14:sldId id="570"/>
            <p14:sldId id="572"/>
            <p14:sldId id="573"/>
            <p14:sldId id="578"/>
            <p14:sldId id="615"/>
            <p14:sldId id="600"/>
            <p14:sldId id="427"/>
            <p14:sldId id="585"/>
            <p14:sldId id="601"/>
            <p14:sldId id="587"/>
            <p14:sldId id="369"/>
            <p14:sldId id="589"/>
            <p14:sldId id="590"/>
            <p14:sldId id="552"/>
            <p14:sldId id="411"/>
            <p14:sldId id="3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11" autoAdjust="0"/>
    <p:restoredTop sz="70580" autoAdjust="0"/>
  </p:normalViewPr>
  <p:slideViewPr>
    <p:cSldViewPr>
      <p:cViewPr varScale="1">
        <p:scale>
          <a:sx n="85" d="100"/>
          <a:sy n="85" d="100"/>
        </p:scale>
        <p:origin x="-7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52860-B9A3-924B-BB8F-4BA3668DF693}" type="datetime1">
              <a:rPr lang="en-AU" smtClean="0"/>
              <a:t>22/03/14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0DAD1-A9FF-AA47-ADDA-0D50E1BE4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60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A9045-9017-BF4B-90F0-4E0EEA36F4CC}" type="datetime1">
              <a:rPr lang="en-AU" smtClean="0"/>
              <a:t>22/03/14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D2540-C7EF-48FE-BCD2-0352F6D34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765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1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 important</a:t>
            </a:r>
            <a:r>
              <a:rPr lang="en-US" altLang="zh-CN" baseline="0" dirty="0" smtClean="0"/>
              <a:t> observation 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 important</a:t>
            </a:r>
            <a:r>
              <a:rPr lang="en-US" altLang="zh-CN" baseline="0" dirty="0" smtClean="0"/>
              <a:t> observation 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 important</a:t>
            </a:r>
            <a:r>
              <a:rPr lang="en-US" altLang="zh-CN" baseline="0" dirty="0" smtClean="0"/>
              <a:t> observation 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8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 important</a:t>
            </a:r>
            <a:r>
              <a:rPr lang="en-US" altLang="zh-CN" baseline="0" dirty="0" smtClean="0"/>
              <a:t> observation 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 important</a:t>
            </a:r>
            <a:r>
              <a:rPr lang="en-US" altLang="zh-CN" baseline="0" dirty="0" smtClean="0"/>
              <a:t> observation 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 important</a:t>
            </a:r>
            <a:r>
              <a:rPr lang="en-US" altLang="zh-CN" baseline="0" dirty="0" smtClean="0"/>
              <a:t> observation 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b="0" dirty="0" smtClean="0"/>
              <a:t>Among all the four features, only feature 2 concerns about mutually exclusive relation. As a result, a DP detector trained on this kind of labeled data set may over-fit to a single dimension.</a:t>
            </a:r>
          </a:p>
          <a:p>
            <a:pPr marL="285750" lvl="0" indent="-285750">
              <a:buFont typeface="Arial"/>
              <a:buChar char="•"/>
            </a:pPr>
            <a:endParaRPr lang="en-US" sz="1800" b="0" dirty="0" smtClean="0"/>
          </a:p>
          <a:p>
            <a:pPr marL="285750" lvl="0" indent="-285750">
              <a:buFont typeface="Arial"/>
              <a:buChar char="•"/>
            </a:pPr>
            <a:endParaRPr lang="en-US" sz="1800" b="0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/>
              <a:t>Our premise is that it is cheaper to use a very large amount of unlabeled data than to manually annotate a larger portion of instances. Also, humans often adapt knowledge obtained from previous experiences to improve the learning of new tasks.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/>
              <a:t>To address the problem of an insufficient number of labeled data, it is advantageous to adapt knowledge from other related concepts. In light of these, we propose a new algorithm, namely Concept Adaptive Drift Detection that not only leverages unlabeled data for a better understanding of new data, but also exploits the knowledge in other related concepts.</a:t>
            </a:r>
          </a:p>
          <a:p>
            <a:pPr marL="285750" lvl="0" indent="-285750">
              <a:buFont typeface="Arial"/>
              <a:buChar char="•"/>
            </a:pPr>
            <a:endParaRPr lang="en-US" sz="1800" b="0" dirty="0" smtClean="0"/>
          </a:p>
          <a:p>
            <a:pPr marL="285750" lvl="0" indent="-285750">
              <a:buFont typeface="Arial"/>
              <a:buChar char="•"/>
            </a:pPr>
            <a:endParaRPr lang="en-US" sz="1800" b="0" dirty="0" smtClean="0"/>
          </a:p>
          <a:p>
            <a:pPr marL="285750" indent="-285750">
              <a:buFont typeface="Arial"/>
              <a:buChar char="•"/>
            </a:pPr>
            <a:r>
              <a:rPr lang="en-US" sz="1800" b="0" dirty="0" smtClean="0"/>
              <a:t>To avoid over-fitting to a single dominant dimension, we follow a commonly used method which performs a non-linear mapping to transform the original data into the kernels of the data in a Hilbert space [19].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/>
              <a:t>Hilbert space is an abstract vector space possessing the structure of an inner produce that allows length and angle to be measured [19]. The advantage of Hilbert space let us be able to perform full rank kernel Principal Component Analysis (PCA) [19] to obtain a new representation of the original data, which won’t be biased to a single dimension.</a:t>
            </a:r>
          </a:p>
          <a:p>
            <a:pPr marL="285750" lvl="0" indent="-285750">
              <a:buFont typeface="Arial"/>
              <a:buChar char="•"/>
            </a:pPr>
            <a:endParaRPr lang="en-US" sz="1800" b="0" dirty="0" smtClean="0"/>
          </a:p>
          <a:p>
            <a:pPr marL="457200" lvl="1" indent="0">
              <a:buFont typeface="Arial"/>
              <a:buNone/>
            </a:pPr>
            <a:endParaRPr 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800" b="0" dirty="0" smtClean="0"/>
              <a:t>To avoid over-fitting to a single dominant dimension, we follow a commonly used method which performs a non-linear mapping to transform the original data into the kernels of the data in a Hilbert space [19].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/>
              <a:t>Hilbert space is an abstract vector space possessing the structure of an inner produce that allows length and angle to be measured [19]. The advantage of Hilbert space let us be able to perform full rank kernel Principal Component Analysis (PCA) [19] to obtain a new representation of the original data, which won’t be biased to a single dimension.</a:t>
            </a:r>
          </a:p>
          <a:p>
            <a:pPr marL="285750" lvl="0" indent="-285750">
              <a:buFont typeface="Arial"/>
              <a:buChar char="•"/>
            </a:pPr>
            <a:endParaRPr lang="en-US" sz="1800" b="0" dirty="0" smtClean="0"/>
          </a:p>
          <a:p>
            <a:pPr marL="457200" lvl="1" indent="0">
              <a:buFont typeface="Arial"/>
              <a:buNone/>
            </a:pPr>
            <a:endParaRPr 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8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r>
              <a:rPr lang="en-US" baseline="0" dirty="0" smtClean="0"/>
              <a:t>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81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Sentence s∶= {</a:t>
            </a:r>
            <a:r>
              <a:rPr lang="en-US" dirty="0" err="1" smtClean="0"/>
              <a:t>Cs,Es</a:t>
            </a:r>
            <a:r>
              <a:rPr lang="en-US" dirty="0" smtClean="0"/>
              <a:t>} where Cs is the candidate set of concepts in the sentence, and </a:t>
            </a:r>
            <a:r>
              <a:rPr lang="en-US" dirty="0" err="1" smtClean="0"/>
              <a:t>Es</a:t>
            </a:r>
            <a:r>
              <a:rPr lang="en-US" dirty="0" smtClean="0"/>
              <a:t> is the candidate set of instances in the sentences. Apparently, </a:t>
            </a:r>
            <a:r>
              <a:rPr lang="en-US" dirty="0" err="1" smtClean="0"/>
              <a:t>Ce</a:t>
            </a:r>
            <a:r>
              <a:rPr lang="en-US" dirty="0" smtClean="0"/>
              <a:t> ∈ Cs and e ∈ </a:t>
            </a:r>
            <a:r>
              <a:rPr lang="en-US" dirty="0" err="1" smtClean="0"/>
              <a:t>Es</a:t>
            </a:r>
            <a:r>
              <a:rPr lang="en-US" dirty="0" smtClean="0"/>
              <a:t>. </a:t>
            </a:r>
            <a:r>
              <a:rPr lang="en-US" altLang="zh-CN" dirty="0" smtClean="0"/>
              <a:t>T</a:t>
            </a:r>
            <a:r>
              <a:rPr lang="en-US" dirty="0" smtClean="0"/>
              <a:t>he score that C ∈ Cs is the correct concept of the extraction as: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score(C, e′) is the random walk score of 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pair (C, e′).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Score(s,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highest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Score(s, C), where C ∈ Cs, we say the extraction of s triggered by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Ce,e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is a drifting error, and it will be rolled 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需要仔细修改！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81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presented in Figure 5(a), the number of learned distinct pairs increases dramatically from only about 16.8 millions in iteration 1 to more than 90.5 millions after all iterations. However, the pre-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cision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learned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pairs, as was observed from more than 10k sampled data, also drops dramatically from more than 90% in iteration 1 to lower than 50% after 5 iterations.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333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00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00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00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4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9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9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8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 ways have been used to prevent from semantic drift</a:t>
            </a:r>
            <a:r>
              <a:rPr lang="en-US" baseline="0" dirty="0" smtClean="0"/>
              <a:t> previously.</a:t>
            </a:r>
          </a:p>
          <a:p>
            <a:endParaRPr 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If an entity coexist in two mutual exclusive concepts, only one concept is correct for the entity. The other concept should be cleaned. Especially when one concept is overwhelming.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1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8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69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 important</a:t>
            </a:r>
            <a:r>
              <a:rPr lang="en-US" altLang="zh-CN" baseline="0" dirty="0" smtClean="0"/>
              <a:t> observation 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D2540-C7EF-48FE-BCD2-0352F6D34C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3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91C9-628C-F648-9793-A12E020F04B2}" type="datetime1">
              <a:rPr lang="en-AU" smtClean="0"/>
              <a:t>22/03/14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B384-C2E1-3C45-846C-906644318ECD}" type="datetime1">
              <a:rPr lang="en-AU" smtClean="0"/>
              <a:t>22/03/14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00AF5-E011-144E-ACED-903EA9FB104C}" type="datetime1">
              <a:rPr lang="en-AU" smtClean="0"/>
              <a:t>22/03/14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EA240-BB29-904A-B8A3-03CEA236B752}" type="datetime1">
              <a:rPr lang="en-AU" smtClean="0"/>
              <a:t>22/03/14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DE52-00D2-F84E-8F2E-1134455ACFE2}" type="datetime1">
              <a:rPr lang="en-AU" smtClean="0"/>
              <a:t>22/03/14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BDD3-D9AE-A04D-AA61-11084404C1C2}" type="datetime1">
              <a:rPr lang="en-AU" smtClean="0"/>
              <a:t>22/03/14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53032-48BD-9F45-B074-281237B207B3}" type="datetime1">
              <a:rPr lang="en-AU" smtClean="0"/>
              <a:t>22/03/14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605FA-CB5F-6545-B0A1-6436CB6488AF}" type="datetime1">
              <a:rPr lang="en-AU" smtClean="0"/>
              <a:t>22/03/14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A38-4C7A-6244-80B3-D51A23538FA6}" type="datetime1">
              <a:rPr lang="en-AU" smtClean="0"/>
              <a:t>22/03/14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0C7B5-7A48-5E4D-B134-9DD4A293F9DB}" type="datetime1">
              <a:rPr lang="en-AU" smtClean="0"/>
              <a:t>22/03/14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93A1-5E21-3D46-92DE-0AABC24DACAC}" type="datetime1">
              <a:rPr lang="en-AU" smtClean="0"/>
              <a:t>22/03/14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57AE811-C409-CA40-A062-BF3DBB377F82}" type="datetime1">
              <a:rPr lang="en-AU" smtClean="0"/>
              <a:t>22/03/14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912EBBE-AE47-442F-B1FD-53DBFF25D9D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2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.png"/><Relationship Id="rId1" Type="http://schemas.microsoft.com/office/2007/relationships/media" Target="../media/media16.mp3"/><Relationship Id="rId2" Type="http://schemas.openxmlformats.org/officeDocument/2006/relationships/audio" Target="../media/media16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2.png"/><Relationship Id="rId1" Type="http://schemas.microsoft.com/office/2007/relationships/media" Target="../media/media18.mp3"/><Relationship Id="rId2" Type="http://schemas.openxmlformats.org/officeDocument/2006/relationships/audio" Target="../media/media18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2.png"/><Relationship Id="rId1" Type="http://schemas.microsoft.com/office/2007/relationships/media" Target="../media/media19.mp3"/><Relationship Id="rId2" Type="http://schemas.openxmlformats.org/officeDocument/2006/relationships/audio" Target="../media/media19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1" Type="http://schemas.microsoft.com/office/2007/relationships/media" Target="../media/media21.mp3"/><Relationship Id="rId2" Type="http://schemas.openxmlformats.org/officeDocument/2006/relationships/audio" Target="../media/media21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2.png"/><Relationship Id="rId1" Type="http://schemas.microsoft.com/office/2007/relationships/media" Target="../media/media22.mp3"/><Relationship Id="rId2" Type="http://schemas.openxmlformats.org/officeDocument/2006/relationships/audio" Target="../media/media22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1" Type="http://schemas.microsoft.com/office/2007/relationships/media" Target="../media/media23.mp3"/><Relationship Id="rId2" Type="http://schemas.openxmlformats.org/officeDocument/2006/relationships/audio" Target="../media/media23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1" Type="http://schemas.microsoft.com/office/2007/relationships/media" Target="../media/media24.mp3"/><Relationship Id="rId2" Type="http://schemas.openxmlformats.org/officeDocument/2006/relationships/audio" Target="../media/media24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1" Type="http://schemas.microsoft.com/office/2007/relationships/media" Target="../media/media25.mp3"/><Relationship Id="rId2" Type="http://schemas.openxmlformats.org/officeDocument/2006/relationships/audio" Target="../media/media25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16.png"/><Relationship Id="rId6" Type="http://schemas.openxmlformats.org/officeDocument/2006/relationships/image" Target="../media/image2.png"/><Relationship Id="rId1" Type="http://schemas.microsoft.com/office/2007/relationships/media" Target="../media/media26.mp3"/><Relationship Id="rId2" Type="http://schemas.openxmlformats.org/officeDocument/2006/relationships/audio" Target="../media/media26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7.mp3"/><Relationship Id="rId2" Type="http://schemas.openxmlformats.org/officeDocument/2006/relationships/audio" Target="../media/media27.mp3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2.png"/><Relationship Id="rId1" Type="http://schemas.microsoft.com/office/2007/relationships/media" Target="../media/media28.mp3"/><Relationship Id="rId2" Type="http://schemas.openxmlformats.org/officeDocument/2006/relationships/audio" Target="../media/media2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emf"/><Relationship Id="rId6" Type="http://schemas.openxmlformats.org/officeDocument/2006/relationships/image" Target="../media/image2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zhixu.li@kaust.edu.s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3.emf"/><Relationship Id="rId6" Type="http://schemas.openxmlformats.org/officeDocument/2006/relationships/image" Target="../media/image2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685799"/>
            <a:ext cx="8229600" cy="2514601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cap="none" dirty="0">
                <a:solidFill>
                  <a:srgbClr val="0000FF"/>
                </a:solidFill>
              </a:rPr>
              <a:t>Overcoming Semantic Drift in Information Extraction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3505200"/>
            <a:ext cx="8534400" cy="2286000"/>
          </a:xfrm>
        </p:spPr>
        <p:txBody>
          <a:bodyPr>
            <a:noAutofit/>
          </a:bodyPr>
          <a:lstStyle/>
          <a:p>
            <a:pPr algn="ctr"/>
            <a:r>
              <a:rPr lang="en-US" sz="1800" b="1" cap="none" dirty="0">
                <a:solidFill>
                  <a:schemeClr val="tx1"/>
                </a:solidFill>
                <a:latin typeface="Arial"/>
                <a:cs typeface="Arial"/>
              </a:rPr>
              <a:t>Zhixu </a:t>
            </a:r>
            <a:r>
              <a:rPr lang="en-US" sz="1800" b="1" cap="none" dirty="0" smtClean="0">
                <a:solidFill>
                  <a:schemeClr val="tx1"/>
                </a:solidFill>
                <a:latin typeface="Arial"/>
                <a:cs typeface="Arial"/>
              </a:rPr>
              <a:t>Li, </a:t>
            </a:r>
            <a:r>
              <a:rPr lang="en-US" sz="1800" b="1" cap="none" dirty="0" err="1">
                <a:solidFill>
                  <a:schemeClr val="tx1"/>
                </a:solidFill>
                <a:latin typeface="Arial"/>
                <a:cs typeface="Arial"/>
              </a:rPr>
              <a:t>Hongsong</a:t>
            </a:r>
            <a:r>
              <a:rPr lang="en-US" sz="1800" b="1" cap="none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b="1" cap="none" dirty="0" smtClean="0">
                <a:solidFill>
                  <a:schemeClr val="tx1"/>
                </a:solidFill>
                <a:latin typeface="Arial"/>
                <a:cs typeface="Arial"/>
              </a:rPr>
              <a:t>Li, </a:t>
            </a:r>
            <a:r>
              <a:rPr lang="en-US" sz="1800" b="1" cap="none" dirty="0" err="1">
                <a:solidFill>
                  <a:schemeClr val="tx1"/>
                </a:solidFill>
                <a:latin typeface="Arial"/>
                <a:cs typeface="Arial"/>
              </a:rPr>
              <a:t>Haixun</a:t>
            </a:r>
            <a:r>
              <a:rPr lang="en-US" sz="1800" b="1" cap="none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b="1" cap="none" dirty="0" smtClean="0">
                <a:solidFill>
                  <a:schemeClr val="tx1"/>
                </a:solidFill>
                <a:latin typeface="Arial"/>
                <a:cs typeface="Arial"/>
              </a:rPr>
              <a:t>Wang, </a:t>
            </a:r>
          </a:p>
          <a:p>
            <a:pPr algn="ctr"/>
            <a:r>
              <a:rPr lang="en-US" sz="1800" b="1" cap="none" dirty="0" smtClean="0">
                <a:solidFill>
                  <a:schemeClr val="tx1"/>
                </a:solidFill>
                <a:latin typeface="Arial"/>
                <a:cs typeface="Arial"/>
              </a:rPr>
              <a:t>Yi Yang, </a:t>
            </a:r>
            <a:r>
              <a:rPr lang="en-US" sz="1800" b="1" cap="none" dirty="0" err="1">
                <a:solidFill>
                  <a:schemeClr val="tx1"/>
                </a:solidFill>
                <a:latin typeface="Arial"/>
                <a:cs typeface="Arial"/>
              </a:rPr>
              <a:t>Xiangliang</a:t>
            </a:r>
            <a:r>
              <a:rPr lang="en-US" sz="1800" b="1" cap="none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b="1" cap="none" dirty="0" smtClean="0">
                <a:solidFill>
                  <a:schemeClr val="tx1"/>
                </a:solidFill>
                <a:latin typeface="Arial"/>
                <a:cs typeface="Arial"/>
              </a:rPr>
              <a:t>Zhang, </a:t>
            </a:r>
            <a:r>
              <a:rPr lang="en-US" sz="1800" b="1" cap="none" dirty="0" err="1">
                <a:solidFill>
                  <a:schemeClr val="tx1"/>
                </a:solidFill>
                <a:latin typeface="Arial"/>
                <a:cs typeface="Arial"/>
              </a:rPr>
              <a:t>Xiaofang</a:t>
            </a:r>
            <a:r>
              <a:rPr lang="en-US" sz="1800" b="1" cap="none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800" b="1" cap="none" dirty="0" smtClean="0">
                <a:solidFill>
                  <a:schemeClr val="tx1"/>
                </a:solidFill>
                <a:latin typeface="Arial"/>
                <a:cs typeface="Arial"/>
              </a:rPr>
              <a:t>Zhou</a:t>
            </a:r>
          </a:p>
          <a:p>
            <a:pPr algn="r"/>
            <a:endParaRPr lang="en-US" sz="1200" b="1" cap="none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endParaRPr lang="en-US" sz="1200" b="1" cap="none" dirty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en-US" sz="1200" b="1" cap="none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50000"/>
              </a:lnSpc>
            </a:pPr>
            <a:r>
              <a:rPr lang="en-US" sz="1400" cap="none" dirty="0" smtClean="0">
                <a:solidFill>
                  <a:schemeClr val="tx1"/>
                </a:solidFill>
                <a:latin typeface="Arial"/>
                <a:cs typeface="Arial"/>
              </a:rPr>
              <a:t>§</a:t>
            </a:r>
            <a:r>
              <a:rPr lang="en-US" sz="1400" cap="none" dirty="0">
                <a:solidFill>
                  <a:schemeClr val="tx1"/>
                </a:solidFill>
                <a:latin typeface="Arial"/>
                <a:cs typeface="Arial"/>
              </a:rPr>
              <a:t>King Abdullah University of Science and Technology, Saudi </a:t>
            </a:r>
            <a:r>
              <a:rPr lang="en-US" sz="1400" cap="none" dirty="0" smtClean="0">
                <a:solidFill>
                  <a:schemeClr val="tx1"/>
                </a:solidFill>
                <a:latin typeface="Arial"/>
                <a:cs typeface="Arial"/>
              </a:rPr>
              <a:t>Arabia</a:t>
            </a:r>
          </a:p>
          <a:p>
            <a:pPr>
              <a:lnSpc>
                <a:spcPct val="50000"/>
              </a:lnSpc>
            </a:pPr>
            <a:r>
              <a:rPr lang="en-US" sz="1400" cap="none" dirty="0" smtClean="0">
                <a:solidFill>
                  <a:schemeClr val="tx1"/>
                </a:solidFill>
                <a:latin typeface="Arial"/>
                <a:cs typeface="Arial"/>
              </a:rPr>
              <a:t>†</a:t>
            </a:r>
            <a:r>
              <a:rPr lang="en-US" sz="1400" cap="none" dirty="0">
                <a:solidFill>
                  <a:schemeClr val="tx1"/>
                </a:solidFill>
                <a:latin typeface="Arial"/>
                <a:cs typeface="Arial"/>
              </a:rPr>
              <a:t>Microsoft Research Asia, Beijing, China </a:t>
            </a:r>
            <a:endParaRPr lang="en-US" sz="1400" cap="none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en-US" sz="1400" cap="none" dirty="0" smtClean="0">
                <a:solidFill>
                  <a:schemeClr val="tx1"/>
                </a:solidFill>
                <a:latin typeface="Arial"/>
                <a:cs typeface="Arial"/>
              </a:rPr>
              <a:t>‡</a:t>
            </a:r>
            <a:r>
              <a:rPr lang="en-US" sz="1400" cap="none" dirty="0">
                <a:solidFill>
                  <a:schemeClr val="tx1"/>
                </a:solidFill>
                <a:latin typeface="Arial"/>
                <a:cs typeface="Arial"/>
              </a:rPr>
              <a:t>The University of Queensland, Brisbane, </a:t>
            </a:r>
            <a:r>
              <a:rPr lang="en-US" sz="1400" cap="none" dirty="0" smtClean="0">
                <a:solidFill>
                  <a:schemeClr val="tx1"/>
                </a:solidFill>
                <a:latin typeface="Arial"/>
                <a:cs typeface="Arial"/>
              </a:rPr>
              <a:t>Australia</a:t>
            </a:r>
          </a:p>
          <a:p>
            <a:pPr>
              <a:lnSpc>
                <a:spcPct val="50000"/>
              </a:lnSpc>
            </a:pPr>
            <a:r>
              <a:rPr lang="en-US" sz="1400" cap="none" dirty="0" smtClean="0">
                <a:solidFill>
                  <a:schemeClr val="tx1"/>
                </a:solidFill>
                <a:latin typeface="Arial"/>
                <a:cs typeface="Arial"/>
              </a:rPr>
              <a:t>♭</a:t>
            </a:r>
            <a:r>
              <a:rPr lang="en-US" sz="1400" cap="none" dirty="0">
                <a:solidFill>
                  <a:schemeClr val="tx1"/>
                </a:solidFill>
                <a:latin typeface="Arial"/>
                <a:cs typeface="Arial"/>
              </a:rPr>
              <a:t>School of Computer Science and Technology, Soochow University, China. </a:t>
            </a:r>
            <a:endParaRPr lang="en-US" sz="1200" cap="none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en-US" sz="1600" b="1" cap="none" dirty="0" smtClean="0">
                <a:solidFill>
                  <a:schemeClr val="tx1"/>
                </a:solidFill>
                <a:latin typeface="Arial"/>
                <a:cs typeface="Arial"/>
              </a:rPr>
              <a:t>201</a:t>
            </a:r>
            <a:r>
              <a:rPr lang="en-US" altLang="zh-CN" sz="1600" b="1" cap="none" dirty="0" smtClean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US" sz="1600" b="1" cap="none" dirty="0" smtClean="0">
                <a:solidFill>
                  <a:schemeClr val="tx1"/>
                </a:solidFill>
                <a:latin typeface="Arial"/>
                <a:cs typeface="Arial"/>
              </a:rPr>
              <a:t>.03.</a:t>
            </a:r>
            <a:r>
              <a:rPr lang="en-US" altLang="zh-CN" sz="1600" b="1" cap="none" dirty="0" smtClean="0">
                <a:solidFill>
                  <a:schemeClr val="tx1"/>
                </a:solidFill>
                <a:latin typeface="Arial"/>
                <a:cs typeface="Arial"/>
              </a:rPr>
              <a:t>25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762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i="1" cap="none" dirty="0">
                <a:latin typeface="Arial"/>
                <a:cs typeface="Arial"/>
              </a:rPr>
              <a:t>Proc. 17th </a:t>
            </a:r>
            <a:r>
              <a:rPr lang="en-US" sz="1600" b="1" i="1" cap="none" dirty="0" smtClean="0">
                <a:latin typeface="Arial"/>
                <a:cs typeface="Arial"/>
              </a:rPr>
              <a:t>International </a:t>
            </a:r>
            <a:r>
              <a:rPr lang="en-US" sz="1600" b="1" i="1" cap="none" dirty="0">
                <a:latin typeface="Arial"/>
                <a:cs typeface="Arial"/>
              </a:rPr>
              <a:t>Conference on Extending Database Technology (EDBT)</a:t>
            </a:r>
            <a:r>
              <a:rPr lang="en-US" sz="1600" b="1" i="1" cap="none" dirty="0" smtClean="0">
                <a:latin typeface="Arial"/>
                <a:cs typeface="Arial"/>
              </a:rPr>
              <a:t>,</a:t>
            </a:r>
          </a:p>
          <a:p>
            <a:pPr algn="ctr"/>
            <a:r>
              <a:rPr lang="en-US" sz="1600" b="1" i="1" cap="none" dirty="0" smtClean="0">
                <a:latin typeface="Arial"/>
                <a:cs typeface="Arial"/>
              </a:rPr>
              <a:t>March </a:t>
            </a:r>
            <a:r>
              <a:rPr lang="en-US" sz="1600" b="1" i="1" cap="none" dirty="0">
                <a:latin typeface="Arial"/>
                <a:cs typeface="Arial"/>
              </a:rPr>
              <a:t>24-28, 2014, Athens, </a:t>
            </a:r>
            <a:r>
              <a:rPr lang="en-US" sz="1600" b="1" i="1" cap="none" dirty="0" smtClean="0">
                <a:latin typeface="Arial"/>
                <a:cs typeface="Arial"/>
              </a:rPr>
              <a:t>Greece</a:t>
            </a:r>
            <a:endParaRPr lang="en-US" sz="1600" b="1" i="1" cap="none" dirty="0">
              <a:latin typeface="Arial"/>
              <a:cs typeface="Arial"/>
            </a:endParaRPr>
          </a:p>
        </p:txBody>
      </p:sp>
      <p:pic>
        <p:nvPicPr>
          <p:cNvPr id="3" name="01topicP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en-US" altLang="zh-CN" cap="none" dirty="0" smtClean="0">
                <a:solidFill>
                  <a:srgbClr val="D1282E"/>
                </a:solidFill>
              </a:rPr>
              <a:t>Intuition</a:t>
            </a:r>
            <a:endParaRPr lang="en-US" cap="none" dirty="0">
              <a:solidFill>
                <a:srgbClr val="D128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01000" cy="5029200"/>
          </a:xfrm>
        </p:spPr>
        <p:txBody>
          <a:bodyPr>
            <a:normAutofit lnSpcReduction="10000"/>
          </a:bodyPr>
          <a:lstStyle/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b="0" dirty="0"/>
              <a:t>Definition 2. (</a:t>
            </a:r>
            <a:r>
              <a:rPr lang="en-US" sz="1800" dirty="0" err="1">
                <a:solidFill>
                  <a:srgbClr val="0000FF"/>
                </a:solidFill>
              </a:rPr>
              <a:t>Dirfting</a:t>
            </a:r>
            <a:r>
              <a:rPr lang="en-US" sz="1800" dirty="0">
                <a:solidFill>
                  <a:srgbClr val="0000FF"/>
                </a:solidFill>
              </a:rPr>
              <a:t> Points (DPs)</a:t>
            </a:r>
            <a:r>
              <a:rPr lang="en-US" sz="1800" b="0" dirty="0"/>
              <a:t>). </a:t>
            </a:r>
            <a:r>
              <a:rPr lang="en-US" sz="1800" b="0" i="1" dirty="0"/>
              <a:t>We say an instance is a Drifting Point </a:t>
            </a:r>
            <a:r>
              <a:rPr lang="en-US" sz="1800" b="0" i="1" dirty="0" err="1"/>
              <a:t>w.r.t</a:t>
            </a:r>
            <a:r>
              <a:rPr lang="en-US" sz="1800" b="0" i="1" dirty="0"/>
              <a:t>. a target class if it introduces drifting errors to this target class.</a:t>
            </a:r>
            <a:endParaRPr lang="en-US" sz="1800" b="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Observation</a:t>
            </a:r>
            <a:r>
              <a:rPr lang="en-US" sz="1800" b="0" dirty="0" smtClean="0"/>
              <a:t>: 90+% erro</a:t>
            </a:r>
            <a:r>
              <a:rPr lang="en-US" altLang="zh-CN" sz="1800" b="0" dirty="0" smtClean="0"/>
              <a:t>neous</a:t>
            </a:r>
            <a:r>
              <a:rPr lang="zh-CN" altLang="en-US" sz="1800" b="0" dirty="0" smtClean="0"/>
              <a:t> </a:t>
            </a:r>
            <a:r>
              <a:rPr lang="en-US" altLang="zh-CN" sz="1800" b="0" dirty="0" smtClean="0"/>
              <a:t>extractions</a:t>
            </a:r>
            <a:r>
              <a:rPr lang="zh-CN" altLang="en-US" sz="1800" b="0" dirty="0" smtClean="0"/>
              <a:t> </a:t>
            </a:r>
            <a:r>
              <a:rPr lang="en-US" altLang="zh-CN" sz="1800" b="0" dirty="0" smtClean="0"/>
              <a:t>are</a:t>
            </a:r>
            <a:r>
              <a:rPr lang="zh-CN" altLang="en-US" sz="1800" b="0" dirty="0" smtClean="0"/>
              <a:t> </a:t>
            </a:r>
            <a:r>
              <a:rPr lang="en-US" altLang="zh-CN" sz="1800" b="0" dirty="0" smtClean="0"/>
              <a:t>introduced</a:t>
            </a:r>
            <a:r>
              <a:rPr lang="zh-CN" altLang="en-US" sz="1800" b="0" dirty="0" smtClean="0"/>
              <a:t> </a:t>
            </a:r>
            <a:r>
              <a:rPr lang="en-US" altLang="zh-CN" sz="1800" b="0" dirty="0" smtClean="0"/>
              <a:t>by</a:t>
            </a:r>
            <a:r>
              <a:rPr lang="zh-CN" altLang="en-US" sz="1800" b="0" dirty="0" smtClean="0"/>
              <a:t> </a:t>
            </a:r>
            <a:r>
              <a:rPr lang="en-US" altLang="zh-CN" sz="1800" b="0" dirty="0" smtClean="0"/>
              <a:t>DPs.</a:t>
            </a:r>
          </a:p>
          <a:p>
            <a:r>
              <a:rPr lang="en-US" altLang="zh-CN" sz="1800" b="0" dirty="0" smtClean="0"/>
              <a:t>W</a:t>
            </a:r>
            <a:r>
              <a:rPr lang="en-US" sz="1800" b="0" dirty="0" smtClean="0"/>
              <a:t>hile </a:t>
            </a:r>
            <a:r>
              <a:rPr lang="en-US" altLang="zh-CN" sz="1800" b="0" dirty="0" smtClean="0"/>
              <a:t>e</a:t>
            </a:r>
            <a:r>
              <a:rPr lang="en-US" sz="1800" b="0" dirty="0" smtClean="0"/>
              <a:t>rroneous </a:t>
            </a:r>
            <a:r>
              <a:rPr lang="en-US" sz="1800" b="0" dirty="0"/>
              <a:t>extractions are the “</a:t>
            </a:r>
            <a:r>
              <a:rPr lang="en-US" sz="1800" dirty="0">
                <a:solidFill>
                  <a:srgbClr val="0000FF"/>
                </a:solidFill>
              </a:rPr>
              <a:t>symptoms</a:t>
            </a:r>
            <a:r>
              <a:rPr lang="en-US" sz="1800" b="0" dirty="0"/>
              <a:t>” of semantic drift, </a:t>
            </a:r>
            <a:r>
              <a:rPr lang="en-US" sz="1800" b="0" dirty="0" smtClean="0"/>
              <a:t>DPs </a:t>
            </a:r>
            <a:r>
              <a:rPr lang="en-US" sz="1800" b="0" dirty="0"/>
              <a:t>are the “</a:t>
            </a:r>
            <a:r>
              <a:rPr lang="en-US" sz="1800" dirty="0">
                <a:solidFill>
                  <a:srgbClr val="0000FF"/>
                </a:solidFill>
              </a:rPr>
              <a:t>causes</a:t>
            </a:r>
            <a:r>
              <a:rPr lang="en-US" sz="1800" b="0" dirty="0"/>
              <a:t>” of semantic drift. </a:t>
            </a:r>
          </a:p>
          <a:p>
            <a:pPr marL="285750" indent="-285750">
              <a:buFont typeface="Arial"/>
              <a:buChar char="•"/>
            </a:pPr>
            <a:endParaRPr lang="en-US" sz="1800" b="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1"/>
          <a:stretch/>
        </p:blipFill>
        <p:spPr bwMode="auto">
          <a:xfrm>
            <a:off x="1066800" y="1905000"/>
            <a:ext cx="651480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10</a:t>
            </a:fld>
            <a:endParaRPr lang="en-US"/>
          </a:p>
        </p:txBody>
      </p:sp>
      <p:pic>
        <p:nvPicPr>
          <p:cNvPr id="7" name="10intui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7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en-US" altLang="zh-CN" cap="none" dirty="0" smtClean="0">
                <a:solidFill>
                  <a:srgbClr val="D1282E"/>
                </a:solidFill>
              </a:rPr>
              <a:t>Types of DPs</a:t>
            </a:r>
            <a:endParaRPr lang="en-US" cap="none" dirty="0">
              <a:solidFill>
                <a:srgbClr val="D128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0292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1800" i="1" dirty="0" smtClean="0"/>
              <a:t>1.</a:t>
            </a:r>
            <a:r>
              <a:rPr lang="zh-CN" altLang="en-US" sz="1800" i="1" dirty="0" smtClean="0"/>
              <a:t> </a:t>
            </a:r>
            <a:r>
              <a:rPr lang="en-US" sz="1800" i="1" dirty="0" smtClean="0"/>
              <a:t>An </a:t>
            </a:r>
            <a:r>
              <a:rPr lang="en-US" sz="1800" dirty="0"/>
              <a:t>Intentional DP </a:t>
            </a:r>
            <a:r>
              <a:rPr lang="en-US" sz="1800" b="0" i="1" dirty="0"/>
              <a:t>is a </a:t>
            </a:r>
            <a:r>
              <a:rPr lang="en-US" sz="1800" i="1" dirty="0" err="1">
                <a:solidFill>
                  <a:srgbClr val="0000FF"/>
                </a:solidFill>
              </a:rPr>
              <a:t>polysemous</a:t>
            </a:r>
            <a:r>
              <a:rPr lang="en-US" sz="1800" i="1" dirty="0">
                <a:solidFill>
                  <a:srgbClr val="0000FF"/>
                </a:solidFill>
              </a:rPr>
              <a:t> instance</a:t>
            </a:r>
            <a:r>
              <a:rPr lang="en-US" sz="1800" b="0" i="1" dirty="0"/>
              <a:t> that belongs to both the target class and another irrelevant class. </a:t>
            </a:r>
            <a:endParaRPr lang="en-US" sz="1800" b="0" i="1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b="0" i="1" dirty="0" smtClean="0"/>
              <a:t>Hence</a:t>
            </a:r>
            <a:r>
              <a:rPr lang="en-US" sz="1800" b="0" i="1" dirty="0"/>
              <a:t>, it tends to introduce instances from the irrelevant class into the </a:t>
            </a:r>
            <a:r>
              <a:rPr lang="en-US" sz="1800" b="0" i="1" dirty="0" smtClean="0"/>
              <a:t>target </a:t>
            </a:r>
            <a:r>
              <a:rPr lang="en-US" sz="1800" b="0" i="1" dirty="0"/>
              <a:t>class as drifting </a:t>
            </a:r>
            <a:r>
              <a:rPr lang="en-US" sz="1800" b="0" i="1" dirty="0" smtClean="0"/>
              <a:t>errors, </a:t>
            </a:r>
            <a:r>
              <a:rPr lang="en-US" altLang="zh-CN" sz="1800" i="1" dirty="0" smtClean="0"/>
              <a:t>s</a:t>
            </a:r>
            <a:r>
              <a:rPr lang="en-US" altLang="zh-CN" sz="1800" b="0" i="1" dirty="0" smtClean="0"/>
              <a:t>uch</a:t>
            </a:r>
            <a:r>
              <a:rPr lang="zh-CN" altLang="en-US" sz="1800" b="0" i="1" dirty="0" smtClean="0"/>
              <a:t> </a:t>
            </a:r>
            <a:r>
              <a:rPr lang="en-US" altLang="zh-CN" sz="1800" b="0" i="1" dirty="0" smtClean="0"/>
              <a:t>as</a:t>
            </a:r>
            <a:r>
              <a:rPr lang="zh-CN" altLang="en-US" sz="1800" b="0" i="1" dirty="0" smtClean="0"/>
              <a:t> </a:t>
            </a:r>
            <a:r>
              <a:rPr lang="en-US" altLang="zh-CN" sz="1800" i="1" dirty="0" smtClean="0"/>
              <a:t>“Chicken”</a:t>
            </a:r>
            <a:r>
              <a:rPr lang="zh-CN" altLang="en-US" sz="1800" i="1" dirty="0" smtClean="0"/>
              <a:t> </a:t>
            </a:r>
            <a:r>
              <a:rPr lang="en-US" altLang="zh-CN" sz="1800" i="1" dirty="0" err="1" smtClean="0"/>
              <a:t>w.r.t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“Animal”,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“Chanel”</a:t>
            </a:r>
            <a:r>
              <a:rPr lang="zh-CN" altLang="en-US" sz="1800" i="1" dirty="0" smtClean="0"/>
              <a:t> </a:t>
            </a:r>
            <a:r>
              <a:rPr lang="en-US" altLang="zh-CN" sz="1800" i="1" dirty="0" err="1" smtClean="0"/>
              <a:t>w.r.t</a:t>
            </a:r>
            <a:r>
              <a:rPr lang="en-US" altLang="zh-CN" sz="1800" i="1" dirty="0" smtClean="0"/>
              <a:t>.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“Women”</a:t>
            </a:r>
          </a:p>
          <a:p>
            <a:pPr marL="742950" lvl="1" indent="-285750">
              <a:buFont typeface="Arial"/>
              <a:buChar char="•"/>
            </a:pPr>
            <a:endParaRPr lang="en-US" sz="1800" b="0" i="1" dirty="0" smtClean="0"/>
          </a:p>
          <a:p>
            <a:pPr marL="285750" indent="-285750">
              <a:buFont typeface="Arial"/>
              <a:buChar char="•"/>
            </a:pPr>
            <a:r>
              <a:rPr lang="en-US" altLang="zh-CN" sz="1800" i="1" dirty="0" smtClean="0"/>
              <a:t>2.</a:t>
            </a:r>
            <a:r>
              <a:rPr lang="zh-CN" altLang="en-US" sz="1800" i="1" dirty="0" smtClean="0"/>
              <a:t> </a:t>
            </a:r>
            <a:r>
              <a:rPr lang="en-US" sz="1800" i="1" dirty="0" smtClean="0"/>
              <a:t>An</a:t>
            </a:r>
            <a:r>
              <a:rPr lang="zh-CN" altLang="en-US" sz="1800" i="1" dirty="0" smtClean="0"/>
              <a:t> </a:t>
            </a:r>
            <a:r>
              <a:rPr lang="en-US" sz="1800" dirty="0" smtClean="0"/>
              <a:t>Accidental</a:t>
            </a:r>
            <a:r>
              <a:rPr lang="zh-CN" altLang="en-US" sz="1800" dirty="0" smtClean="0"/>
              <a:t> </a:t>
            </a:r>
            <a:r>
              <a:rPr lang="en-US" sz="1800" dirty="0" smtClean="0"/>
              <a:t>DP</a:t>
            </a:r>
            <a:r>
              <a:rPr lang="zh-CN" altLang="en-US" sz="1800" dirty="0" smtClean="0"/>
              <a:t> </a:t>
            </a:r>
            <a:r>
              <a:rPr lang="en-US" altLang="zh-CN" sz="1800" b="0" i="1" dirty="0" smtClean="0"/>
              <a:t>i</a:t>
            </a:r>
            <a:r>
              <a:rPr lang="en-US" sz="1800" b="0" i="1" dirty="0" smtClean="0"/>
              <a:t>s</a:t>
            </a:r>
            <a:r>
              <a:rPr lang="zh-CN" altLang="en-US" sz="1800" b="0" i="1" dirty="0" smtClean="0"/>
              <a:t> </a:t>
            </a:r>
            <a:r>
              <a:rPr lang="en-US" sz="1800" b="0" i="1" dirty="0" smtClean="0"/>
              <a:t>an</a:t>
            </a:r>
            <a:r>
              <a:rPr lang="zh-CN" altLang="en-US" sz="1800" b="0" i="1" dirty="0" smtClean="0"/>
              <a:t> </a:t>
            </a:r>
            <a:r>
              <a:rPr lang="en-US" sz="1800" i="1" dirty="0" smtClean="0">
                <a:solidFill>
                  <a:srgbClr val="0000FF"/>
                </a:solidFill>
              </a:rPr>
              <a:t>extraction</a:t>
            </a:r>
            <a:r>
              <a:rPr lang="zh-CN" altLang="en-US" sz="1800" i="1" dirty="0" smtClean="0">
                <a:solidFill>
                  <a:srgbClr val="0000FF"/>
                </a:solidFill>
              </a:rPr>
              <a:t> </a:t>
            </a:r>
            <a:r>
              <a:rPr lang="en-US" sz="1800" i="1" dirty="0" smtClean="0">
                <a:solidFill>
                  <a:srgbClr val="0000FF"/>
                </a:solidFill>
              </a:rPr>
              <a:t>error</a:t>
            </a:r>
            <a:r>
              <a:rPr lang="zh-CN" altLang="en-US" sz="1800" i="1" dirty="0" smtClean="0"/>
              <a:t> </a:t>
            </a:r>
            <a:r>
              <a:rPr lang="en-US" sz="1800" b="0" i="1" dirty="0" smtClean="0"/>
              <a:t>by</a:t>
            </a:r>
            <a:r>
              <a:rPr lang="zh-CN" altLang="en-US" sz="1800" b="0" i="1" dirty="0" smtClean="0"/>
              <a:t> </a:t>
            </a:r>
            <a:r>
              <a:rPr lang="en-US" sz="1800" b="0" i="1" dirty="0" smtClean="0"/>
              <a:t>itself</a:t>
            </a:r>
            <a:r>
              <a:rPr lang="en-US" sz="1800" b="0" i="1" dirty="0"/>
              <a:t>. It happens accidentally or </a:t>
            </a:r>
            <a:r>
              <a:rPr lang="en-US" sz="1800" b="0" i="1" dirty="0" smtClean="0"/>
              <a:t>randomly and is not aroused by other DPs.</a:t>
            </a:r>
            <a:endParaRPr lang="en-US" sz="1800" b="0" cap="all" spc="-60" dirty="0">
              <a:solidFill>
                <a:srgbClr val="D1282E"/>
              </a:solidFill>
              <a:latin typeface="Arial Black"/>
              <a:ea typeface="+mj-ea"/>
              <a:cs typeface="+mj-cs"/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zh-CN" sz="1800" i="1" dirty="0" smtClean="0">
                <a:solidFill>
                  <a:srgbClr val="000000"/>
                </a:solidFill>
              </a:rPr>
              <a:t>(1)</a:t>
            </a:r>
            <a:r>
              <a:rPr lang="en-US" altLang="zh-CN" sz="1800" i="1" dirty="0" smtClean="0">
                <a:solidFill>
                  <a:srgbClr val="0000FF"/>
                </a:solidFill>
              </a:rPr>
              <a:t> Incorrectly</a:t>
            </a:r>
            <a:r>
              <a:rPr lang="zh-CN" altLang="en-US" sz="1800" i="1" dirty="0" smtClean="0">
                <a:solidFill>
                  <a:srgbClr val="0000FF"/>
                </a:solidFill>
              </a:rPr>
              <a:t> </a:t>
            </a:r>
            <a:r>
              <a:rPr lang="en-US" altLang="zh-CN" sz="1800" i="1" dirty="0" smtClean="0">
                <a:solidFill>
                  <a:srgbClr val="0000FF"/>
                </a:solidFill>
              </a:rPr>
              <a:t>parsed</a:t>
            </a:r>
            <a:r>
              <a:rPr lang="zh-CN" altLang="en-US" sz="1800" i="1" dirty="0" smtClean="0">
                <a:solidFill>
                  <a:srgbClr val="0000FF"/>
                </a:solidFill>
              </a:rPr>
              <a:t> </a:t>
            </a:r>
            <a:r>
              <a:rPr lang="en-US" altLang="zh-CN" sz="1800" i="1" dirty="0" smtClean="0">
                <a:solidFill>
                  <a:srgbClr val="0000FF"/>
                </a:solidFill>
              </a:rPr>
              <a:t>sentences</a:t>
            </a:r>
            <a:r>
              <a:rPr lang="en-US" altLang="zh-CN" sz="1800" i="1" dirty="0" smtClean="0"/>
              <a:t>,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such</a:t>
            </a:r>
            <a:r>
              <a:rPr lang="zh-CN" altLang="en-US" sz="1800" i="1" dirty="0" smtClean="0"/>
              <a:t> </a:t>
            </a:r>
            <a:r>
              <a:rPr lang="en-US" altLang="zh-CN" sz="1800" i="1" dirty="0"/>
              <a:t>as</a:t>
            </a:r>
            <a:r>
              <a:rPr lang="zh-CN" altLang="en-US" sz="1800" i="1" dirty="0"/>
              <a:t> </a:t>
            </a:r>
            <a:endParaRPr lang="en-US" altLang="zh-CN" sz="1800" i="1" dirty="0" smtClean="0"/>
          </a:p>
          <a:p>
            <a:pPr marL="1428750" lvl="2" indent="-285750">
              <a:buFont typeface="Arial"/>
              <a:buChar char="•"/>
            </a:pPr>
            <a:r>
              <a:rPr lang="en-US" sz="1600" i="1" dirty="0" smtClean="0"/>
              <a:t>“</a:t>
            </a:r>
            <a:r>
              <a:rPr lang="en-US" sz="1600" i="1" dirty="0"/>
              <a:t>... </a:t>
            </a:r>
            <a:r>
              <a:rPr lang="en-US" sz="1600" i="1" dirty="0" smtClean="0"/>
              <a:t>Animals … other </a:t>
            </a:r>
            <a:r>
              <a:rPr lang="en-US" sz="1600" i="1" dirty="0"/>
              <a:t>than </a:t>
            </a:r>
            <a:r>
              <a:rPr lang="en-US" sz="1600" i="1" u="sng" dirty="0"/>
              <a:t>dogs</a:t>
            </a:r>
            <a:r>
              <a:rPr lang="en-US" sz="1600" i="1" dirty="0"/>
              <a:t> </a:t>
            </a:r>
            <a:r>
              <a:rPr lang="en-US" sz="1600" b="1" i="1" dirty="0"/>
              <a:t>such as</a:t>
            </a:r>
            <a:r>
              <a:rPr lang="en-US" sz="1600" i="1" dirty="0"/>
              <a:t> </a:t>
            </a:r>
            <a:r>
              <a:rPr lang="en-US" sz="1600" i="1" u="sng" dirty="0"/>
              <a:t>cats</a:t>
            </a:r>
            <a:r>
              <a:rPr lang="en-US" sz="1600" i="1" dirty="0"/>
              <a:t> ...</a:t>
            </a:r>
            <a:r>
              <a:rPr lang="en-US" sz="1600" i="1" dirty="0" smtClean="0"/>
              <a:t>”</a:t>
            </a:r>
            <a:endParaRPr lang="en-US" sz="1600" i="1" dirty="0"/>
          </a:p>
          <a:p>
            <a:pPr marL="742950" lvl="1" indent="-285750">
              <a:buFont typeface="Arial"/>
              <a:buChar char="•"/>
            </a:pPr>
            <a:r>
              <a:rPr lang="en-US" altLang="zh-CN" sz="1800" i="1" dirty="0" smtClean="0"/>
              <a:t>(2)</a:t>
            </a:r>
            <a:r>
              <a:rPr lang="en-US" altLang="zh-CN" sz="1800" i="1" dirty="0" smtClean="0">
                <a:solidFill>
                  <a:srgbClr val="0000FF"/>
                </a:solidFill>
              </a:rPr>
              <a:t> Incorrect</a:t>
            </a:r>
            <a:r>
              <a:rPr lang="zh-CN" altLang="en-US" sz="1800" i="1" dirty="0" smtClean="0">
                <a:solidFill>
                  <a:srgbClr val="0000FF"/>
                </a:solidFill>
              </a:rPr>
              <a:t> </a:t>
            </a:r>
            <a:r>
              <a:rPr lang="en-US" altLang="zh-CN" sz="1800" i="1" dirty="0" smtClean="0">
                <a:solidFill>
                  <a:srgbClr val="0000FF"/>
                </a:solidFill>
              </a:rPr>
              <a:t>knowledge</a:t>
            </a:r>
            <a:r>
              <a:rPr lang="zh-CN" altLang="zh-CN" sz="1800" i="1" dirty="0" smtClean="0"/>
              <a:t>,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such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as</a:t>
            </a:r>
            <a:r>
              <a:rPr lang="zh-CN" altLang="en-US" sz="1800" i="1" dirty="0" smtClean="0"/>
              <a:t> </a:t>
            </a:r>
            <a:endParaRPr lang="en-US" altLang="zh-CN" sz="1800" i="1" dirty="0" smtClean="0"/>
          </a:p>
          <a:p>
            <a:pPr marL="1428750" lvl="2" indent="-285750">
              <a:buFont typeface="Arial"/>
              <a:buChar char="•"/>
            </a:pPr>
            <a:r>
              <a:rPr lang="en-US" sz="1600" i="1" dirty="0" smtClean="0"/>
              <a:t>“</a:t>
            </a:r>
            <a:r>
              <a:rPr lang="en-US" sz="1600" i="1" dirty="0"/>
              <a:t>He has toured in various countries </a:t>
            </a:r>
            <a:r>
              <a:rPr lang="en-US" sz="1600" b="1" i="1" dirty="0"/>
              <a:t>such as</a:t>
            </a:r>
            <a:r>
              <a:rPr lang="en-US" sz="1600" i="1" dirty="0"/>
              <a:t> France, Portugal, </a:t>
            </a:r>
            <a:r>
              <a:rPr lang="en-US" sz="1600" i="1" dirty="0">
                <a:solidFill>
                  <a:srgbClr val="FF0000"/>
                </a:solidFill>
              </a:rPr>
              <a:t>New York</a:t>
            </a:r>
            <a:r>
              <a:rPr lang="en-US" sz="1600" i="1" dirty="0"/>
              <a:t>, </a:t>
            </a:r>
            <a:r>
              <a:rPr lang="en-US" sz="1600" i="1" dirty="0" smtClean="0"/>
              <a:t>and </a:t>
            </a:r>
            <a:r>
              <a:rPr lang="en-US" sz="1600" i="1" dirty="0"/>
              <a:t>Japan ...”,</a:t>
            </a:r>
            <a:br>
              <a:rPr lang="en-US" sz="1600" i="1" dirty="0"/>
            </a:br>
            <a:endParaRPr lang="en-US" sz="1600" i="1" dirty="0"/>
          </a:p>
          <a:p>
            <a:pPr marL="742950" lvl="1" indent="-285750">
              <a:buFont typeface="Arial"/>
              <a:buChar char="•"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11</a:t>
            </a:fld>
            <a:endParaRPr lang="en-US"/>
          </a:p>
        </p:txBody>
      </p:sp>
      <p:pic>
        <p:nvPicPr>
          <p:cNvPr id="6" name="11typesOfDP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en-US" altLang="zh-CN" cap="none" dirty="0" smtClean="0">
                <a:solidFill>
                  <a:srgbClr val="D1282E"/>
                </a:solidFill>
              </a:rPr>
              <a:t>Properties about DPs</a:t>
            </a:r>
            <a:endParaRPr lang="en-US" cap="none" dirty="0">
              <a:solidFill>
                <a:srgbClr val="D128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0292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800000"/>
                </a:solidFill>
              </a:rPr>
              <a:t>Property 1</a:t>
            </a:r>
            <a:r>
              <a:rPr lang="en-US" sz="1800" b="0" dirty="0"/>
              <a:t>. </a:t>
            </a:r>
            <a:r>
              <a:rPr lang="en-US" sz="1800" b="0" i="1" dirty="0"/>
              <a:t>For a target class, the distribution of instances triggered by a DP is different from the distribution of instances that truly belong to the target class. </a:t>
            </a:r>
            <a:endParaRPr lang="en-US" sz="1800" b="0" i="1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-e.g., dog and cat both trigger extractions of animal instances only, but chicken also triggers some incorrect instances from other classes.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Property 2</a:t>
            </a:r>
            <a:r>
              <a:rPr lang="en-US" sz="1800" b="0" dirty="0"/>
              <a:t>. </a:t>
            </a:r>
            <a:r>
              <a:rPr lang="en-US" sz="1800" b="0" i="1" dirty="0"/>
              <a:t>If classes </a:t>
            </a:r>
            <a:r>
              <a:rPr lang="en-US" sz="1800" b="0" dirty="0"/>
              <a:t>C1 </a:t>
            </a:r>
            <a:r>
              <a:rPr lang="en-US" sz="1800" b="0" i="1" dirty="0"/>
              <a:t>and </a:t>
            </a:r>
            <a:r>
              <a:rPr lang="en-US" sz="1800" b="0" dirty="0"/>
              <a:t>C2 </a:t>
            </a:r>
            <a:r>
              <a:rPr lang="en-US" sz="1800" b="0" i="1" dirty="0"/>
              <a:t>are mutually exclusive, then an instance </a:t>
            </a:r>
            <a:r>
              <a:rPr lang="en-US" sz="1800" b="0" dirty="0"/>
              <a:t>e ∈ C1 ∩ C2 </a:t>
            </a:r>
            <a:r>
              <a:rPr lang="en-US" sz="1800" b="0" i="1" dirty="0"/>
              <a:t>is very likely an Intentional DP. </a:t>
            </a:r>
            <a:endParaRPr lang="en-US" sz="1800" b="0" dirty="0"/>
          </a:p>
          <a:p>
            <a:pPr marL="742950" lvl="1" indent="-285750">
              <a:buFont typeface="Arial"/>
              <a:buChar char="•"/>
            </a:pPr>
            <a:r>
              <a:rPr lang="en-US" altLang="zh-CN" sz="1800" b="0" i="1" dirty="0" smtClean="0"/>
              <a:t>-</a:t>
            </a:r>
            <a:r>
              <a:rPr lang="en-US" altLang="zh-CN" sz="1800" i="1" dirty="0"/>
              <a:t>e</a:t>
            </a:r>
            <a:r>
              <a:rPr lang="en-US" sz="1800" b="0" i="1" dirty="0" smtClean="0"/>
              <a:t>.g., food and animal are mutually exclusive, so chicken is very likely an Intentional DP.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Property 3</a:t>
            </a:r>
            <a:r>
              <a:rPr lang="en-US" sz="1800" b="0" dirty="0"/>
              <a:t>. </a:t>
            </a:r>
            <a:r>
              <a:rPr lang="en-US" sz="1800" b="0" i="1" dirty="0"/>
              <a:t>An Accidental DP is usually supported by very weak evidence, that is, the instance is derived from very few (mostly only one) sentences. </a:t>
            </a:r>
            <a:endParaRPr lang="en-US" sz="1800" b="0" dirty="0"/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-e.</a:t>
            </a:r>
            <a:r>
              <a:rPr lang="en-US" sz="1800" b="0" i="1" dirty="0" smtClean="0"/>
              <a:t>g.,(New york, Country) is only extracted from one </a:t>
            </a:r>
            <a:r>
              <a:rPr lang="en-US" sz="1800" i="1" dirty="0" smtClean="0"/>
              <a:t>sentence.</a:t>
            </a:r>
            <a:r>
              <a:rPr lang="en-US" sz="1800" b="0" i="1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Property 4</a:t>
            </a:r>
            <a:r>
              <a:rPr lang="en-US" sz="1800" b="0" dirty="0"/>
              <a:t>. </a:t>
            </a:r>
            <a:r>
              <a:rPr lang="en-US" sz="1800" b="0" i="1" dirty="0"/>
              <a:t>An error extraction (</a:t>
            </a:r>
            <a:r>
              <a:rPr lang="en-US" sz="1800" b="0" dirty="0"/>
              <a:t>e </a:t>
            </a:r>
            <a:r>
              <a:rPr lang="en-US" sz="1800" b="0" i="1" dirty="0" err="1"/>
              <a:t>isA</a:t>
            </a:r>
            <a:r>
              <a:rPr lang="en-US" sz="1800" b="0" i="1" dirty="0"/>
              <a:t> </a:t>
            </a:r>
            <a:r>
              <a:rPr lang="en-US" sz="1800" b="0" dirty="0"/>
              <a:t>C</a:t>
            </a:r>
            <a:r>
              <a:rPr lang="en-US" sz="1800" b="0" i="1" dirty="0"/>
              <a:t>) triggered by a DP is usually supported by weak evidence, since the extraction is usually not triggered by other instances of </a:t>
            </a:r>
            <a:r>
              <a:rPr lang="en-US" sz="1800" b="0" dirty="0"/>
              <a:t>C</a:t>
            </a:r>
            <a:r>
              <a:rPr lang="en-US" sz="1800" b="0" i="1" dirty="0" smtClean="0"/>
              <a:t>.</a:t>
            </a:r>
            <a:endParaRPr lang="en-US" altLang="zh-CN" sz="1800" b="0" dirty="0" smtClean="0"/>
          </a:p>
          <a:p>
            <a:pPr marL="742950" lvl="1" indent="-285750">
              <a:buFont typeface="Arial"/>
              <a:buChar char="•"/>
            </a:pPr>
            <a:r>
              <a:rPr lang="en-US" altLang="zh-CN" sz="1800" dirty="0" smtClean="0"/>
              <a:t>-e.g., (LV, Women) is only triggered by (Chanel, Women).</a:t>
            </a:r>
            <a:endParaRPr lang="en-US" altLang="zh-CN" sz="1800" b="0" dirty="0" smtClean="0"/>
          </a:p>
          <a:p>
            <a:r>
              <a:rPr lang="zh-CN" altLang="en-US" sz="1800" b="0" dirty="0" smtClean="0"/>
              <a:t> </a:t>
            </a:r>
            <a:endParaRPr lang="en-US" sz="1800" b="0" dirty="0"/>
          </a:p>
        </p:txBody>
      </p:sp>
      <p:sp>
        <p:nvSpPr>
          <p:cNvPr id="4" name="Rectangle 3"/>
          <p:cNvSpPr/>
          <p:nvPr/>
        </p:nvSpPr>
        <p:spPr>
          <a:xfrm>
            <a:off x="838200" y="6287869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he </a:t>
            </a:r>
            <a:r>
              <a:rPr lang="en-US" b="1" dirty="0">
                <a:solidFill>
                  <a:srgbClr val="FF0000"/>
                </a:solidFill>
              </a:rPr>
              <a:t>above four properties provide some clues to </a:t>
            </a:r>
            <a:r>
              <a:rPr lang="en-US" b="1" dirty="0" smtClean="0">
                <a:solidFill>
                  <a:srgbClr val="FF0000"/>
                </a:solidFill>
              </a:rPr>
              <a:t>detecting DPs </a:t>
            </a:r>
            <a:r>
              <a:rPr lang="en-US" b="1" dirty="0">
                <a:solidFill>
                  <a:srgbClr val="FF0000"/>
                </a:solidFill>
              </a:rPr>
              <a:t>and drifting errors caused by DPs, </a:t>
            </a:r>
            <a:r>
              <a:rPr lang="en-US" b="1" dirty="0" smtClean="0">
                <a:solidFill>
                  <a:srgbClr val="FF0000"/>
                </a:solidFill>
              </a:rPr>
              <a:t>but none </a:t>
            </a:r>
            <a:r>
              <a:rPr lang="en-US" b="1" dirty="0">
                <a:solidFill>
                  <a:srgbClr val="FF0000"/>
                </a:solidFill>
              </a:rPr>
              <a:t>of them is definite.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12</a:t>
            </a:fld>
            <a:endParaRPr lang="en-US"/>
          </a:p>
        </p:txBody>
      </p:sp>
      <p:pic>
        <p:nvPicPr>
          <p:cNvPr id="6" name="12propertiesOfDP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0302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8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en-US" altLang="zh-CN" cap="none" dirty="0" smtClean="0">
                <a:solidFill>
                  <a:srgbClr val="D1282E"/>
                </a:solidFill>
              </a:rPr>
              <a:t>Comparison</a:t>
            </a:r>
            <a:r>
              <a:rPr lang="zh-CN" altLang="en-US" cap="none" dirty="0" smtClean="0">
                <a:solidFill>
                  <a:srgbClr val="D1282E"/>
                </a:solidFill>
              </a:rPr>
              <a:t>, </a:t>
            </a:r>
            <a:r>
              <a:rPr lang="en-US" altLang="zh-CN" cap="none" dirty="0" smtClean="0">
                <a:solidFill>
                  <a:srgbClr val="D1282E"/>
                </a:solidFill>
              </a:rPr>
              <a:t>Advantages</a:t>
            </a:r>
            <a:endParaRPr lang="en-US" cap="none" dirty="0">
              <a:solidFill>
                <a:srgbClr val="D1282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69288"/>
              </p:ext>
            </p:extLst>
          </p:nvPr>
        </p:nvGraphicFramePr>
        <p:xfrm>
          <a:off x="609600" y="2467239"/>
          <a:ext cx="7239000" cy="31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1393"/>
                <a:gridCol w="3042007"/>
                <a:gridCol w="2895600"/>
              </a:tblGrid>
              <a:tr h="98427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Directly Detecting Errors</a:t>
                      </a:r>
                      <a:r>
                        <a:rPr lang="zh-CN" altLang="en-US" dirty="0" smtClean="0"/>
                        <a:t> </a:t>
                      </a:r>
                      <a:endParaRPr lang="en-US" altLang="zh-CN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(</a:t>
                      </a:r>
                      <a:r>
                        <a:rPr lang="en-US" altLang="zh-CN" b="1" dirty="0" smtClean="0">
                          <a:solidFill>
                            <a:srgbClr val="000000"/>
                          </a:solidFill>
                        </a:rPr>
                        <a:t>Previous</a:t>
                      </a:r>
                      <a:r>
                        <a:rPr lang="zh-CN" altLang="en-US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altLang="zh-CN" b="1" dirty="0" smtClean="0">
                          <a:solidFill>
                            <a:srgbClr val="000000"/>
                          </a:solidFill>
                        </a:rPr>
                        <a:t>Methods</a:t>
                      </a:r>
                      <a:r>
                        <a:rPr lang="en-US" altLang="zh-CN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DP-based Cleaning</a:t>
                      </a:r>
                      <a:r>
                        <a:rPr lang="zh-CN" altLang="en-US" dirty="0" smtClean="0"/>
                        <a:t> 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Our</a:t>
                      </a:r>
                      <a:r>
                        <a:rPr lang="zh-CN" alt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b="1" dirty="0" smtClean="0">
                          <a:solidFill>
                            <a:schemeClr val="tx1"/>
                          </a:solidFill>
                        </a:rPr>
                        <a:t>Method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253"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 smtClean="0"/>
                        <a:t>Number of the Target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Large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size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Much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smaller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500"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 smtClean="0"/>
                        <a:t>Types of the Target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Various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kinds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Two</a:t>
                      </a:r>
                      <a:r>
                        <a:rPr lang="zh-CN" alt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Types</a:t>
                      </a:r>
                      <a:r>
                        <a:rPr lang="zh-CN" alt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dirty="0" smtClean="0"/>
                        <a:t>only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858"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 smtClean="0"/>
                        <a:t>Capture Difficulty</a:t>
                      </a:r>
                      <a:endParaRPr lang="en-US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No</a:t>
                      </a:r>
                      <a:r>
                        <a:rPr lang="en-US" altLang="zh-CN" baseline="0" dirty="0" smtClean="0"/>
                        <a:t>t any identified common properties, so h</a:t>
                      </a:r>
                      <a:r>
                        <a:rPr lang="en-US" altLang="zh-CN" dirty="0" smtClean="0"/>
                        <a:t>ard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to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be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captured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with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model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DPs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have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some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common</a:t>
                      </a:r>
                      <a:r>
                        <a:rPr lang="zh-CN" altLang="en-US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properties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77200" y="34391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4048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200" y="4724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13</a:t>
            </a:fld>
            <a:endParaRPr lang="en-US"/>
          </a:p>
        </p:txBody>
      </p:sp>
      <p:pic>
        <p:nvPicPr>
          <p:cNvPr id="9" name="13Compari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8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Semantic Drift Problem </a:t>
            </a:r>
            <a:r>
              <a:rPr lang="en-US" b="0" dirty="0" smtClean="0">
                <a:solidFill>
                  <a:schemeClr val="bg1">
                    <a:lumMod val="85000"/>
                  </a:schemeClr>
                </a:solidFill>
              </a:rPr>
              <a:t>in Information Extraction</a:t>
            </a:r>
            <a:endParaRPr lang="en-US" b="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Previous Methods </a:t>
            </a:r>
            <a:r>
              <a:rPr lang="en-US" b="0" dirty="0" smtClean="0">
                <a:solidFill>
                  <a:srgbClr val="D9D9D9"/>
                </a:solidFill>
              </a:rPr>
              <a:t>for Overcoming Semantic Drift</a:t>
            </a:r>
            <a:endParaRPr lang="en-US" b="0" dirty="0">
              <a:solidFill>
                <a:srgbClr val="D9D9D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Our Method</a:t>
            </a:r>
          </a:p>
          <a:p>
            <a:pPr lvl="1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Intuition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What is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DPs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(Drifting Points)?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</a:t>
            </a:r>
            <a:r>
              <a:rPr lang="en-US" b="1" dirty="0">
                <a:solidFill>
                  <a:srgbClr val="000090"/>
                </a:solidFill>
              </a:rPr>
              <a:t>find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/>
              <a:t>DPs?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do </a:t>
            </a:r>
            <a:r>
              <a:rPr lang="en-US" dirty="0" smtClean="0"/>
              <a:t>DPs-based </a:t>
            </a:r>
            <a:r>
              <a:rPr lang="en-US" altLang="zh-CN" b="1" dirty="0" smtClean="0">
                <a:solidFill>
                  <a:srgbClr val="000090"/>
                </a:solidFill>
              </a:rPr>
              <a:t>Cl</a:t>
            </a:r>
            <a:r>
              <a:rPr lang="en-US" b="1" dirty="0" smtClean="0">
                <a:solidFill>
                  <a:srgbClr val="000090"/>
                </a:solidFill>
              </a:rPr>
              <a:t>eaning</a:t>
            </a:r>
            <a:r>
              <a:rPr lang="en-US" dirty="0" smtClean="0"/>
              <a:t>?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Experimental Results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Conclusion</a:t>
            </a:r>
            <a:endParaRPr lang="en-US" dirty="0"/>
          </a:p>
          <a:p>
            <a:pPr lvl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14</a:t>
            </a:fld>
            <a:endParaRPr lang="en-US"/>
          </a:p>
        </p:txBody>
      </p:sp>
      <p:pic>
        <p:nvPicPr>
          <p:cNvPr id="5" name="14outl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9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en-US" altLang="zh-CN" cap="none" dirty="0" smtClean="0">
                <a:solidFill>
                  <a:srgbClr val="D1282E"/>
                </a:solidFill>
              </a:rPr>
              <a:t>Detecting</a:t>
            </a:r>
            <a:r>
              <a:rPr lang="zh-CN" altLang="en-US" cap="none" dirty="0" smtClean="0">
                <a:solidFill>
                  <a:srgbClr val="D1282E"/>
                </a:solidFill>
              </a:rPr>
              <a:t> </a:t>
            </a:r>
            <a:r>
              <a:rPr lang="en-US" altLang="zh-CN" cap="none" dirty="0" smtClean="0">
                <a:solidFill>
                  <a:srgbClr val="D1282E"/>
                </a:solidFill>
              </a:rPr>
              <a:t>DPs</a:t>
            </a:r>
            <a:endParaRPr lang="en-US" cap="none" dirty="0">
              <a:solidFill>
                <a:srgbClr val="D128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0292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Learning-based:</a:t>
            </a:r>
            <a:r>
              <a:rPr lang="en-US" sz="1800" b="0" dirty="0" smtClean="0"/>
              <a:t> For </a:t>
            </a:r>
            <a:r>
              <a:rPr lang="en-US" sz="1800" b="0" dirty="0"/>
              <a:t>each concept, a </a:t>
            </a:r>
            <a:r>
              <a:rPr lang="en-US" sz="1800" b="0" i="1" dirty="0"/>
              <a:t>DP Detector </a:t>
            </a:r>
            <a:r>
              <a:rPr lang="en-US" sz="1800" b="0" dirty="0" smtClean="0"/>
              <a:t>will be learned to </a:t>
            </a:r>
            <a:r>
              <a:rPr lang="en-US" sz="1800" b="0" dirty="0"/>
              <a:t>classify instances into three categories</a:t>
            </a:r>
            <a:r>
              <a:rPr lang="en-US" sz="1800" b="0" dirty="0" smtClean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(</a:t>
            </a:r>
            <a:r>
              <a:rPr lang="en-US" sz="1800" i="1" dirty="0"/>
              <a:t>1) Intentional DPs, </a:t>
            </a:r>
            <a:endParaRPr lang="en-US" sz="1800" i="1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(</a:t>
            </a:r>
            <a:r>
              <a:rPr lang="en-US" sz="1800" i="1" dirty="0"/>
              <a:t>2) Accidental DPs, or </a:t>
            </a:r>
            <a:endParaRPr lang="en-US" sz="1800" i="1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(</a:t>
            </a:r>
            <a:r>
              <a:rPr lang="en-US" sz="1800" i="1" dirty="0"/>
              <a:t>3) non-DPs. </a:t>
            </a:r>
            <a:endParaRPr lang="en-US" sz="1800" i="1" dirty="0" smtClean="0"/>
          </a:p>
          <a:p>
            <a:pPr marL="285750" lvl="1" indent="-285750">
              <a:spcAft>
                <a:spcPts val="600"/>
              </a:spcAft>
              <a:buClrTx/>
              <a:buFont typeface="Arial"/>
              <a:buChar char="•"/>
            </a:pPr>
            <a:r>
              <a:rPr lang="en-US" altLang="zh-CN" sz="1800" b="1" dirty="0" smtClean="0"/>
              <a:t>Challenges</a:t>
            </a:r>
            <a:r>
              <a:rPr lang="en-US" altLang="zh-CN" sz="1800" dirty="0" smtClean="0"/>
              <a:t>:</a:t>
            </a:r>
            <a:r>
              <a:rPr lang="en-US" sz="1800" dirty="0" smtClean="0"/>
              <a:t> </a:t>
            </a:r>
            <a:r>
              <a:rPr lang="en-US" altLang="zh-CN" sz="1800" dirty="0" smtClean="0">
                <a:solidFill>
                  <a:srgbClr val="0000FF"/>
                </a:solidFill>
              </a:rPr>
              <a:t>R</a:t>
            </a:r>
            <a:r>
              <a:rPr lang="en-US" sz="1800" dirty="0" smtClean="0">
                <a:solidFill>
                  <a:srgbClr val="0000FF"/>
                </a:solidFill>
              </a:rPr>
              <a:t>equires </a:t>
            </a:r>
            <a:r>
              <a:rPr lang="en-US" sz="1800" dirty="0">
                <a:solidFill>
                  <a:srgbClr val="0000FF"/>
                </a:solidFill>
              </a:rPr>
              <a:t>large amount of training data</a:t>
            </a:r>
            <a:r>
              <a:rPr lang="en-US" sz="1800" dirty="0"/>
              <a:t>. </a:t>
            </a:r>
            <a:r>
              <a:rPr lang="en-US" sz="1800" dirty="0" smtClean="0"/>
              <a:t>To </a:t>
            </a:r>
            <a:r>
              <a:rPr lang="en-US" sz="1800" dirty="0"/>
              <a:t>make things worse, we have </a:t>
            </a:r>
            <a:r>
              <a:rPr lang="en-US" sz="1800" dirty="0" smtClean="0"/>
              <a:t>millions </a:t>
            </a:r>
            <a:r>
              <a:rPr lang="en-US" sz="1800" dirty="0"/>
              <a:t>of concepts</a:t>
            </a:r>
            <a:r>
              <a:rPr lang="en-US" sz="1800" dirty="0" smtClean="0"/>
              <a:t>.</a:t>
            </a:r>
          </a:p>
          <a:p>
            <a:pPr marL="285750" lvl="1" indent="-285750">
              <a:spcAft>
                <a:spcPts val="600"/>
              </a:spcAft>
              <a:buClrTx/>
              <a:buFont typeface="Arial"/>
              <a:buChar char="•"/>
            </a:pPr>
            <a:endParaRPr lang="en-US" sz="1800" dirty="0"/>
          </a:p>
          <a:p>
            <a:pPr marL="285750" lvl="1" indent="-285750">
              <a:spcAft>
                <a:spcPts val="600"/>
              </a:spcAft>
              <a:buClrTx/>
              <a:buFont typeface="Arial"/>
              <a:buChar char="•"/>
            </a:pPr>
            <a:r>
              <a:rPr lang="en-US" altLang="zh-CN" sz="1800" dirty="0" smtClean="0"/>
              <a:t>We</a:t>
            </a:r>
            <a:r>
              <a:rPr lang="zh-CN" altLang="en-US" sz="1800" dirty="0" smtClean="0"/>
              <a:t> </a:t>
            </a:r>
            <a:r>
              <a:rPr lang="en-US" sz="1800" dirty="0" smtClean="0"/>
              <a:t>use</a:t>
            </a:r>
            <a:r>
              <a:rPr lang="en-US" sz="1800" b="1" dirty="0" smtClean="0"/>
              <a:t> </a:t>
            </a:r>
            <a:r>
              <a:rPr lang="en-US" sz="1800" b="1" dirty="0">
                <a:solidFill>
                  <a:srgbClr val="0000FF"/>
                </a:solidFill>
              </a:rPr>
              <a:t>semi-supervised learning </a:t>
            </a:r>
            <a:r>
              <a:rPr lang="en-US" sz="1800" dirty="0"/>
              <a:t>to </a:t>
            </a:r>
            <a:r>
              <a:rPr lang="en-US" sz="1800" u="sng" dirty="0"/>
              <a:t>leverage </a:t>
            </a:r>
            <a:r>
              <a:rPr lang="en-US" sz="1800" u="sng" dirty="0" smtClean="0"/>
              <a:t>unlabeled </a:t>
            </a:r>
            <a:r>
              <a:rPr lang="en-US" sz="1800" u="sng" dirty="0"/>
              <a:t>data</a:t>
            </a:r>
            <a:r>
              <a:rPr lang="en-US" sz="1800" dirty="0"/>
              <a:t> for better understanding of the new data, and we use </a:t>
            </a:r>
            <a:r>
              <a:rPr lang="en-US" sz="1800" b="1" dirty="0">
                <a:solidFill>
                  <a:srgbClr val="0000FF"/>
                </a:solidFill>
              </a:rPr>
              <a:t>multi-task learning </a:t>
            </a:r>
            <a:r>
              <a:rPr lang="en-US" sz="1800" dirty="0"/>
              <a:t>to improve our understanding of a certain concept by </a:t>
            </a:r>
            <a:r>
              <a:rPr lang="en-US" sz="1800" u="sng" dirty="0"/>
              <a:t>exploiting its related concepts</a:t>
            </a:r>
            <a:r>
              <a:rPr lang="en-US" sz="1800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(1)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Features</a:t>
            </a:r>
            <a:r>
              <a:rPr lang="en-US" sz="1800" i="1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(2) </a:t>
            </a:r>
            <a:r>
              <a:rPr lang="en-US" altLang="zh-CN" sz="1800" i="1" dirty="0" smtClean="0"/>
              <a:t>Preparing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Training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Set</a:t>
            </a:r>
            <a:r>
              <a:rPr lang="en-US" sz="1800" i="1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(3) </a:t>
            </a:r>
            <a:r>
              <a:rPr lang="en-US" altLang="zh-CN" sz="1800" i="1" dirty="0" smtClean="0"/>
              <a:t>Learning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DP</a:t>
            </a:r>
            <a:r>
              <a:rPr lang="zh-CN" altLang="en-US" sz="1800" i="1" dirty="0" smtClean="0"/>
              <a:t> </a:t>
            </a:r>
            <a:r>
              <a:rPr lang="en-US" altLang="zh-CN" sz="1800" i="1" dirty="0" smtClean="0"/>
              <a:t>Detectors</a:t>
            </a:r>
            <a:endParaRPr lang="en-US" sz="1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15</a:t>
            </a:fld>
            <a:endParaRPr lang="en-US"/>
          </a:p>
        </p:txBody>
      </p:sp>
      <p:pic>
        <p:nvPicPr>
          <p:cNvPr id="6" name="15detectingDP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8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zh-CN" altLang="en-US" cap="none" dirty="0" smtClean="0">
                <a:solidFill>
                  <a:srgbClr val="D1282E"/>
                </a:solidFill>
              </a:rPr>
              <a:t>（</a:t>
            </a:r>
            <a:r>
              <a:rPr lang="en-US" altLang="zh-CN" cap="none" dirty="0" smtClean="0">
                <a:solidFill>
                  <a:srgbClr val="D1282E"/>
                </a:solidFill>
              </a:rPr>
              <a:t>1</a:t>
            </a:r>
            <a:r>
              <a:rPr lang="zh-CN" altLang="en-US" cap="none" dirty="0" smtClean="0">
                <a:solidFill>
                  <a:srgbClr val="D1282E"/>
                </a:solidFill>
              </a:rPr>
              <a:t>）</a:t>
            </a:r>
            <a:r>
              <a:rPr lang="en-US" altLang="zh-CN" cap="none" dirty="0" smtClean="0">
                <a:solidFill>
                  <a:srgbClr val="D1282E"/>
                </a:solidFill>
              </a:rPr>
              <a:t>Features</a:t>
            </a:r>
            <a:endParaRPr lang="en-US" cap="none" dirty="0">
              <a:solidFill>
                <a:srgbClr val="D128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0292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 dirty="0" smtClean="0"/>
              <a:t>For </a:t>
            </a:r>
            <a:r>
              <a:rPr lang="en-US" sz="1800" b="0" dirty="0"/>
              <a:t>each </a:t>
            </a:r>
            <a:r>
              <a:rPr lang="en-US" sz="1800" b="0" dirty="0" smtClean="0"/>
              <a:t>concept C, each instance e </a:t>
            </a:r>
            <a:r>
              <a:rPr lang="en-US" altLang="zh-CN" sz="1800" b="0" dirty="0" smtClean="0"/>
              <a:t>is</a:t>
            </a:r>
            <a:r>
              <a:rPr lang="zh-CN" altLang="en-US" sz="1800" b="0" dirty="0" smtClean="0"/>
              <a:t> </a:t>
            </a:r>
            <a:r>
              <a:rPr lang="en-US" altLang="zh-CN" sz="1800" b="0" dirty="0" smtClean="0"/>
              <a:t>denoted</a:t>
            </a:r>
            <a:r>
              <a:rPr lang="zh-CN" altLang="en-US" sz="1800" b="0" dirty="0" smtClean="0"/>
              <a:t> </a:t>
            </a:r>
            <a:r>
              <a:rPr lang="en-US" altLang="zh-CN" sz="1800" b="0" dirty="0" smtClean="0"/>
              <a:t>as</a:t>
            </a:r>
            <a:r>
              <a:rPr lang="zh-CN" altLang="en-US" sz="1800" b="0" dirty="0" smtClean="0"/>
              <a:t> </a:t>
            </a:r>
            <a:r>
              <a:rPr lang="en-US" altLang="zh-CN" sz="1800" b="0" dirty="0" smtClean="0"/>
              <a:t>a</a:t>
            </a:r>
            <a:r>
              <a:rPr lang="zh-CN" altLang="en-US" sz="1800" b="0" dirty="0" smtClean="0"/>
              <a:t> </a:t>
            </a:r>
            <a:r>
              <a:rPr lang="en-US" altLang="zh-CN" sz="1800" dirty="0" smtClean="0">
                <a:solidFill>
                  <a:srgbClr val="0000FF"/>
                </a:solidFill>
              </a:rPr>
              <a:t>feature</a:t>
            </a:r>
            <a:r>
              <a:rPr lang="zh-CN" altLang="en-US" sz="1800" dirty="0" smtClean="0">
                <a:solidFill>
                  <a:srgbClr val="0000FF"/>
                </a:solidFill>
              </a:rPr>
              <a:t> </a:t>
            </a:r>
            <a:r>
              <a:rPr lang="en-US" altLang="zh-CN" sz="1800" dirty="0" smtClean="0">
                <a:solidFill>
                  <a:srgbClr val="0000FF"/>
                </a:solidFill>
              </a:rPr>
              <a:t>vector</a:t>
            </a:r>
            <a:r>
              <a:rPr lang="zh-CN" altLang="en-US" sz="1800" dirty="0" smtClean="0">
                <a:solidFill>
                  <a:srgbClr val="0000FF"/>
                </a:solidFill>
              </a:rPr>
              <a:t>：</a:t>
            </a:r>
            <a:r>
              <a:rPr lang="en-US" altLang="zh-CN" sz="1800" dirty="0" smtClean="0">
                <a:solidFill>
                  <a:srgbClr val="0000FF"/>
                </a:solidFill>
              </a:rPr>
              <a:t>e := [f1(e), f2(</a:t>
            </a:r>
            <a:r>
              <a:rPr lang="en-US" altLang="zh-CN" sz="1800" dirty="0">
                <a:solidFill>
                  <a:srgbClr val="0000FF"/>
                </a:solidFill>
              </a:rPr>
              <a:t>e), </a:t>
            </a:r>
            <a:r>
              <a:rPr lang="en-US" altLang="zh-CN" sz="1800" dirty="0" smtClean="0">
                <a:solidFill>
                  <a:srgbClr val="0000FF"/>
                </a:solidFill>
              </a:rPr>
              <a:t>f3(</a:t>
            </a:r>
            <a:r>
              <a:rPr lang="en-US" altLang="zh-CN" sz="1800" dirty="0">
                <a:solidFill>
                  <a:srgbClr val="0000FF"/>
                </a:solidFill>
              </a:rPr>
              <a:t>e), </a:t>
            </a:r>
            <a:r>
              <a:rPr lang="en-US" altLang="zh-CN" sz="1800" dirty="0" smtClean="0">
                <a:solidFill>
                  <a:srgbClr val="0000FF"/>
                </a:solidFill>
              </a:rPr>
              <a:t>f4(</a:t>
            </a:r>
            <a:r>
              <a:rPr lang="en-US" altLang="zh-CN" sz="1800" dirty="0">
                <a:solidFill>
                  <a:srgbClr val="0000FF"/>
                </a:solidFill>
              </a:rPr>
              <a:t>e</a:t>
            </a:r>
            <a:r>
              <a:rPr lang="en-US" altLang="zh-CN" sz="1800" dirty="0" smtClean="0">
                <a:solidFill>
                  <a:srgbClr val="0000FF"/>
                </a:solidFill>
              </a:rPr>
              <a:t>)]</a:t>
            </a:r>
            <a:r>
              <a:rPr lang="en-US" altLang="zh-CN" sz="1800" b="0" dirty="0"/>
              <a:t>.</a:t>
            </a:r>
            <a:endParaRPr lang="en-US" sz="1800" b="0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(1) Feature 1: the distribution of instances triggered by e</a:t>
            </a:r>
          </a:p>
          <a:p>
            <a:pPr marL="742950" lvl="1" indent="-285750">
              <a:buFont typeface="Arial"/>
              <a:buChar char="•"/>
            </a:pPr>
            <a:endParaRPr lang="en-US" sz="1800" i="1" dirty="0" smtClean="0"/>
          </a:p>
          <a:p>
            <a:pPr marL="742950" lvl="1" indent="-285750">
              <a:buFont typeface="Arial"/>
              <a:buChar char="•"/>
            </a:pPr>
            <a:endParaRPr lang="en-US" sz="1800" i="1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/>
              <a:t>(2) Feature 2: the number of mutually exclusive concepts that e belongs to</a:t>
            </a:r>
          </a:p>
          <a:p>
            <a:pPr marL="742950" lvl="1" indent="-285750">
              <a:buFont typeface="Arial"/>
              <a:buChar char="•"/>
            </a:pPr>
            <a:endParaRPr lang="en-US" sz="1800" i="1" dirty="0"/>
          </a:p>
          <a:p>
            <a:pPr marL="742950" lvl="1" indent="-285750">
              <a:buFont typeface="Arial"/>
              <a:buChar char="•"/>
            </a:pPr>
            <a:endParaRPr lang="en-US" sz="1800" i="1" dirty="0" smtClean="0"/>
          </a:p>
          <a:p>
            <a:pPr marL="742950" lvl="1" indent="-285750">
              <a:buFont typeface="Arial"/>
              <a:buChar char="•"/>
            </a:pPr>
            <a:r>
              <a:rPr lang="en-US" sz="1800" i="1" dirty="0"/>
              <a:t>(2) Feature </a:t>
            </a:r>
            <a:r>
              <a:rPr lang="en-US" sz="1800" i="1" dirty="0" smtClean="0"/>
              <a:t>3: the quality of e</a:t>
            </a:r>
          </a:p>
          <a:p>
            <a:pPr marL="742950" lvl="1" indent="-285750">
              <a:buFont typeface="Arial"/>
              <a:buChar char="•"/>
            </a:pPr>
            <a:endParaRPr lang="en-US" sz="1800" i="1" dirty="0" smtClean="0"/>
          </a:p>
          <a:p>
            <a:pPr marL="742950" lvl="1" indent="-285750">
              <a:buFont typeface="Arial"/>
              <a:buChar char="•"/>
            </a:pPr>
            <a:endParaRPr lang="en-US" sz="1800" i="1" dirty="0"/>
          </a:p>
          <a:p>
            <a:pPr marL="742950" lvl="1" indent="-285750">
              <a:buFont typeface="Arial"/>
              <a:buChar char="•"/>
            </a:pPr>
            <a:r>
              <a:rPr lang="en-US" sz="1800" i="1" dirty="0"/>
              <a:t>(2) Feature </a:t>
            </a:r>
            <a:r>
              <a:rPr lang="en-US" sz="1800" i="1" dirty="0" smtClean="0"/>
              <a:t>4</a:t>
            </a:r>
            <a:r>
              <a:rPr lang="en-US" sz="1800" i="1" dirty="0"/>
              <a:t>: the </a:t>
            </a:r>
            <a:r>
              <a:rPr lang="en-US" sz="1800" i="1" dirty="0" smtClean="0"/>
              <a:t>quality of </a:t>
            </a:r>
            <a:r>
              <a:rPr lang="en-US" sz="1800" i="1" dirty="0"/>
              <a:t>the sub</a:t>
            </a:r>
            <a:r>
              <a:rPr lang="en-US" sz="1800" i="1" dirty="0" smtClean="0"/>
              <a:t>-instances </a:t>
            </a:r>
            <a:r>
              <a:rPr lang="en-US" sz="1800" i="1" dirty="0"/>
              <a:t>triggered by e </a:t>
            </a:r>
          </a:p>
        </p:txBody>
      </p:sp>
      <p:pic>
        <p:nvPicPr>
          <p:cNvPr id="4" name="Picture 3" descr="equatio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37" y="2895600"/>
            <a:ext cx="4533900" cy="508000"/>
          </a:xfrm>
          <a:prstGeom prst="rect">
            <a:avLst/>
          </a:prstGeom>
        </p:spPr>
      </p:pic>
      <p:pic>
        <p:nvPicPr>
          <p:cNvPr id="5" name="Picture 4" descr="equation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14800"/>
            <a:ext cx="3556000" cy="457200"/>
          </a:xfrm>
          <a:prstGeom prst="rect">
            <a:avLst/>
          </a:prstGeom>
        </p:spPr>
      </p:pic>
      <p:pic>
        <p:nvPicPr>
          <p:cNvPr id="6" name="Picture 5" descr="equation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029200"/>
            <a:ext cx="2476500" cy="495300"/>
          </a:xfrm>
          <a:prstGeom prst="rect">
            <a:avLst/>
          </a:prstGeom>
        </p:spPr>
      </p:pic>
      <p:pic>
        <p:nvPicPr>
          <p:cNvPr id="7" name="Picture 6" descr="equation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114512"/>
            <a:ext cx="3314700" cy="4826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16</a:t>
            </a:fld>
            <a:endParaRPr lang="en-US"/>
          </a:p>
        </p:txBody>
      </p:sp>
      <p:pic>
        <p:nvPicPr>
          <p:cNvPr id="9" name="16featuresDP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zh-CN" altLang="en-US" cap="none" dirty="0" smtClean="0">
                <a:solidFill>
                  <a:srgbClr val="D1282E"/>
                </a:solidFill>
              </a:rPr>
              <a:t>（</a:t>
            </a:r>
            <a:r>
              <a:rPr lang="en-US" altLang="zh-CN" cap="none" dirty="0" smtClean="0">
                <a:solidFill>
                  <a:srgbClr val="D1282E"/>
                </a:solidFill>
              </a:rPr>
              <a:t>2</a:t>
            </a:r>
            <a:r>
              <a:rPr lang="zh-CN" altLang="en-US" cap="none" dirty="0" smtClean="0">
                <a:solidFill>
                  <a:srgbClr val="D1282E"/>
                </a:solidFill>
              </a:rPr>
              <a:t>）</a:t>
            </a:r>
            <a:r>
              <a:rPr lang="en-US" altLang="zh-CN" cap="none" dirty="0" smtClean="0">
                <a:solidFill>
                  <a:srgbClr val="D1282E"/>
                </a:solidFill>
              </a:rPr>
              <a:t>Preparing Training Set</a:t>
            </a:r>
            <a:endParaRPr lang="en-US" cap="none" dirty="0">
              <a:solidFill>
                <a:srgbClr val="D128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0292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1800" dirty="0" smtClean="0"/>
              <a:t>E</a:t>
            </a:r>
            <a:r>
              <a:rPr lang="en-US" sz="1800" dirty="0" smtClean="0"/>
              <a:t>videnced </a:t>
            </a:r>
            <a:r>
              <a:rPr lang="en-US" sz="1800" dirty="0"/>
              <a:t>correct </a:t>
            </a:r>
            <a:r>
              <a:rPr lang="en-US" altLang="zh-CN" sz="1800" dirty="0" smtClean="0"/>
              <a:t>instances (e.g., </a:t>
            </a:r>
            <a:r>
              <a:rPr lang="en-US" altLang="zh-CN" sz="1800" dirty="0" err="1" smtClean="0"/>
              <a:t>isA</a:t>
            </a:r>
            <a:r>
              <a:rPr lang="en-US" altLang="zh-CN" sz="1800" dirty="0" smtClean="0"/>
              <a:t> pairs)</a:t>
            </a:r>
            <a:r>
              <a:rPr lang="en-US" sz="1800" b="0" dirty="0" smtClean="0"/>
              <a:t> </a:t>
            </a:r>
            <a:r>
              <a:rPr lang="en-US" sz="1800" b="0" dirty="0"/>
              <a:t>can be obtained </a:t>
            </a:r>
            <a:r>
              <a:rPr lang="en-US" sz="1800" b="0" dirty="0" smtClean="0"/>
              <a:t>from: (1) Verified </a:t>
            </a:r>
            <a:r>
              <a:rPr lang="en-US" sz="1800" b="0" dirty="0"/>
              <a:t>sources (such as Wikipedia), or </a:t>
            </a:r>
            <a:r>
              <a:rPr lang="en-US" sz="1800" b="0" dirty="0" smtClean="0"/>
              <a:t>(2) Highly </a:t>
            </a:r>
            <a:r>
              <a:rPr lang="en-US" sz="1800" b="0" dirty="0"/>
              <a:t>frequent extracted pairs in the first </a:t>
            </a:r>
            <a:r>
              <a:rPr lang="en-US" sz="1800" b="0" dirty="0" smtClean="0"/>
              <a:t>iteration.</a:t>
            </a:r>
            <a:endParaRPr lang="en-US" sz="1800" b="0" dirty="0"/>
          </a:p>
          <a:p>
            <a:pPr marL="285750" indent="-285750">
              <a:buFont typeface="Arial"/>
              <a:buChar char="•"/>
            </a:pPr>
            <a:r>
              <a:rPr lang="en-US" sz="1800" b="0" dirty="0" smtClean="0"/>
              <a:t>But,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</a:rPr>
              <a:t>(1</a:t>
            </a:r>
            <a:r>
              <a:rPr lang="en-US" sz="1800" b="0" dirty="0">
                <a:solidFill>
                  <a:srgbClr val="FF0000"/>
                </a:solidFill>
              </a:rPr>
              <a:t>) no </a:t>
            </a:r>
            <a:r>
              <a:rPr lang="en-US" sz="1800" b="0" dirty="0" smtClean="0">
                <a:solidFill>
                  <a:srgbClr val="FF0000"/>
                </a:solidFill>
              </a:rPr>
              <a:t>direct samples for training DP detectors,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</a:rPr>
              <a:t>(</a:t>
            </a:r>
            <a:r>
              <a:rPr lang="en-US" sz="1800" b="0" dirty="0">
                <a:solidFill>
                  <a:srgbClr val="FF0000"/>
                </a:solidFill>
              </a:rPr>
              <a:t>2) </a:t>
            </a:r>
            <a:r>
              <a:rPr lang="en-US" sz="1800" b="0" dirty="0" smtClean="0">
                <a:solidFill>
                  <a:srgbClr val="FF0000"/>
                </a:solidFill>
              </a:rPr>
              <a:t>may not be enough </a:t>
            </a:r>
            <a:r>
              <a:rPr lang="en-US" sz="1800" b="0" dirty="0">
                <a:solidFill>
                  <a:srgbClr val="FF0000"/>
                </a:solidFill>
              </a:rPr>
              <a:t>for all </a:t>
            </a:r>
            <a:r>
              <a:rPr lang="en-US" sz="1800" b="0" dirty="0" smtClean="0">
                <a:solidFill>
                  <a:srgbClr val="FF0000"/>
                </a:solidFill>
              </a:rPr>
              <a:t>concepts</a:t>
            </a:r>
            <a:r>
              <a:rPr lang="en-US" sz="1800" b="0" dirty="0">
                <a:solidFill>
                  <a:srgbClr val="FF0000"/>
                </a:solidFill>
              </a:rPr>
              <a:t>.</a:t>
            </a:r>
            <a:endParaRPr lang="en-US" sz="1800" b="0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Our Solution:</a:t>
            </a:r>
          </a:p>
          <a:p>
            <a:r>
              <a:rPr lang="en-US" sz="1800" b="0" dirty="0" smtClean="0"/>
              <a:t>With the evidenced correct instances, we </a:t>
            </a:r>
            <a:r>
              <a:rPr lang="en-US" sz="1800" b="0" dirty="0"/>
              <a:t>define some </a:t>
            </a:r>
            <a:r>
              <a:rPr lang="en-US" sz="1800" dirty="0">
                <a:solidFill>
                  <a:srgbClr val="0000FF"/>
                </a:solidFill>
              </a:rPr>
              <a:t>heuristic rules</a:t>
            </a:r>
            <a:r>
              <a:rPr lang="en-US" sz="1800" b="0" dirty="0"/>
              <a:t> based on the definitions of DPs and the mutually exclusive assumption </a:t>
            </a:r>
            <a:r>
              <a:rPr lang="en-US" sz="1800" b="0" dirty="0" smtClean="0"/>
              <a:t>to label </a:t>
            </a:r>
            <a:r>
              <a:rPr lang="en-US" sz="1800" b="0" dirty="0"/>
              <a:t>a number of </a:t>
            </a:r>
            <a:r>
              <a:rPr lang="en-US" sz="1800" dirty="0" smtClean="0">
                <a:solidFill>
                  <a:srgbClr val="0000FF"/>
                </a:solidFill>
              </a:rPr>
              <a:t>Intentional </a:t>
            </a:r>
            <a:r>
              <a:rPr lang="en-US" sz="1800" dirty="0">
                <a:solidFill>
                  <a:srgbClr val="0000FF"/>
                </a:solidFill>
              </a:rPr>
              <a:t>DPs, Accidental DPs and non-DPs</a:t>
            </a:r>
            <a:r>
              <a:rPr lang="en-US" sz="1800" b="0" dirty="0" smtClean="0"/>
              <a:t>.</a:t>
            </a:r>
          </a:p>
          <a:p>
            <a:endParaRPr lang="en-US" sz="1800" b="0" dirty="0"/>
          </a:p>
          <a:p>
            <a:r>
              <a:rPr lang="en-US" sz="2400" b="0" i="1" dirty="0" smtClean="0">
                <a:solidFill>
                  <a:srgbClr val="FF0000"/>
                </a:solidFill>
              </a:rPr>
              <a:t>Details are not given due to the limitation of time!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17</a:t>
            </a:fld>
            <a:endParaRPr lang="en-US"/>
          </a:p>
        </p:txBody>
      </p:sp>
      <p:pic>
        <p:nvPicPr>
          <p:cNvPr id="5" name="17preparingTrainingS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8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zh-CN" altLang="zh-CN" cap="none" dirty="0" smtClean="0">
                <a:solidFill>
                  <a:srgbClr val="D1282E"/>
                </a:solidFill>
              </a:rPr>
              <a:t>（</a:t>
            </a:r>
            <a:r>
              <a:rPr lang="en-US" altLang="zh-CN" cap="none" dirty="0">
                <a:solidFill>
                  <a:srgbClr val="D1282E"/>
                </a:solidFill>
              </a:rPr>
              <a:t>3</a:t>
            </a:r>
            <a:r>
              <a:rPr lang="zh-CN" altLang="en-US" cap="none" dirty="0" smtClean="0">
                <a:solidFill>
                  <a:srgbClr val="D1282E"/>
                </a:solidFill>
              </a:rPr>
              <a:t>）</a:t>
            </a:r>
            <a:r>
              <a:rPr lang="en-US" altLang="zh-CN" cap="none" dirty="0" smtClean="0">
                <a:solidFill>
                  <a:srgbClr val="D1282E"/>
                </a:solidFill>
              </a:rPr>
              <a:t>Learning Method: </a:t>
            </a:r>
            <a:br>
              <a:rPr lang="en-US" altLang="zh-CN" cap="none" dirty="0" smtClean="0">
                <a:solidFill>
                  <a:srgbClr val="D1282E"/>
                </a:solidFill>
              </a:rPr>
            </a:br>
            <a:r>
              <a:rPr lang="en-US" altLang="zh-CN" cap="none" dirty="0" smtClean="0">
                <a:solidFill>
                  <a:srgbClr val="D1282E"/>
                </a:solidFill>
              </a:rPr>
              <a:t>Challenges and Solutions</a:t>
            </a:r>
            <a:endParaRPr lang="en-US" cap="none" dirty="0">
              <a:solidFill>
                <a:srgbClr val="D128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0292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Challenge 1. Not enough training set</a:t>
            </a:r>
            <a:r>
              <a:rPr lang="en-US" sz="1800" b="0" dirty="0" smtClean="0"/>
              <a:t>: Labeled </a:t>
            </a:r>
            <a:r>
              <a:rPr lang="en-US" altLang="zh-CN" sz="1800" b="0" dirty="0" smtClean="0"/>
              <a:t>instances only </a:t>
            </a:r>
            <a:r>
              <a:rPr lang="en-US" sz="1800" b="0" dirty="0" smtClean="0"/>
              <a:t>cover </a:t>
            </a:r>
            <a:r>
              <a:rPr lang="en-US" sz="1800" b="0" dirty="0"/>
              <a:t>66.4% of the one million </a:t>
            </a:r>
            <a:r>
              <a:rPr lang="en-US" sz="1800" b="0" dirty="0" smtClean="0"/>
              <a:t>concepts.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>
                <a:solidFill>
                  <a:srgbClr val="FF0000"/>
                </a:solidFill>
              </a:rPr>
              <a:t>The </a:t>
            </a:r>
            <a:r>
              <a:rPr lang="en-US" sz="1800" b="0" dirty="0">
                <a:solidFill>
                  <a:srgbClr val="FF0000"/>
                </a:solidFill>
              </a:rPr>
              <a:t>left 33.6% have no training set</a:t>
            </a:r>
            <a:r>
              <a:rPr lang="en-US" sz="1800" b="0" dirty="0"/>
              <a:t>, most of which are small </a:t>
            </a:r>
            <a:r>
              <a:rPr lang="en-US" sz="1800" b="0" dirty="0" smtClean="0"/>
              <a:t>concepts </a:t>
            </a:r>
            <a:r>
              <a:rPr lang="en-US" sz="1800" b="0" dirty="0"/>
              <a:t>with no identified mutually exclusive concepts</a:t>
            </a:r>
            <a:r>
              <a:rPr lang="en-US" sz="1800" b="0" dirty="0" smtClean="0"/>
              <a:t>.</a:t>
            </a:r>
          </a:p>
          <a:p>
            <a:pPr marL="285750" lvl="0" indent="-285750">
              <a:buFont typeface="Arial"/>
              <a:buChar char="•"/>
            </a:pPr>
            <a:r>
              <a:rPr lang="en-US" sz="1800" dirty="0" smtClean="0"/>
              <a:t>Our Solution: </a:t>
            </a:r>
            <a:r>
              <a:rPr lang="en-US" sz="1800" b="0" dirty="0" smtClean="0"/>
              <a:t>we leverage </a:t>
            </a:r>
            <a:r>
              <a:rPr lang="en-US" sz="1800" b="0" dirty="0"/>
              <a:t>different kinds of knowledge instead of using more labels.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 smtClean="0">
                <a:solidFill>
                  <a:srgbClr val="FF0000"/>
                </a:solidFill>
              </a:rPr>
              <a:t>Leverages </a:t>
            </a:r>
            <a:r>
              <a:rPr lang="en-US" sz="1800" i="1" dirty="0">
                <a:solidFill>
                  <a:srgbClr val="FF0000"/>
                </a:solidFill>
              </a:rPr>
              <a:t>unlabeled data </a:t>
            </a:r>
            <a:r>
              <a:rPr lang="en-US" sz="1800" i="1" dirty="0"/>
              <a:t>for a better understanding of new data, 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i="1" dirty="0"/>
              <a:t>but also exploits the </a:t>
            </a:r>
            <a:r>
              <a:rPr lang="en-US" sz="1800" i="1" dirty="0">
                <a:solidFill>
                  <a:srgbClr val="FF0000"/>
                </a:solidFill>
              </a:rPr>
              <a:t>knowledge in other related </a:t>
            </a:r>
            <a:r>
              <a:rPr lang="en-US" sz="1800" i="1" dirty="0" smtClean="0">
                <a:solidFill>
                  <a:srgbClr val="FF0000"/>
                </a:solidFill>
              </a:rPr>
              <a:t>concepts</a:t>
            </a:r>
            <a:r>
              <a:rPr lang="en-US" sz="1800" i="1" dirty="0" smtClean="0"/>
              <a:t>.</a:t>
            </a:r>
          </a:p>
          <a:p>
            <a:pPr lvl="1" indent="0">
              <a:buNone/>
            </a:pPr>
            <a:endParaRPr lang="en-US" sz="1800" b="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Challenge 2. Over-fitting problem: </a:t>
            </a:r>
            <a:r>
              <a:rPr lang="en-US" sz="1800" b="0" dirty="0" smtClean="0"/>
              <a:t>The </a:t>
            </a:r>
            <a:r>
              <a:rPr lang="en-US" sz="1800" b="0" dirty="0"/>
              <a:t>data labeled after the three rules probably </a:t>
            </a:r>
            <a:r>
              <a:rPr lang="en-US" sz="1800" b="0" dirty="0">
                <a:solidFill>
                  <a:srgbClr val="FF0000"/>
                </a:solidFill>
              </a:rPr>
              <a:t>has a biased distribution on feature </a:t>
            </a:r>
            <a:r>
              <a:rPr lang="en-US" sz="1800" b="0" dirty="0" smtClean="0">
                <a:solidFill>
                  <a:srgbClr val="FF0000"/>
                </a:solidFill>
              </a:rPr>
              <a:t>2</a:t>
            </a:r>
            <a:r>
              <a:rPr lang="en-US" sz="1800" b="0" dirty="0" smtClean="0"/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b="0" dirty="0" smtClean="0"/>
              <a:t>Due </a:t>
            </a:r>
            <a:r>
              <a:rPr lang="en-US" sz="1800" b="0" dirty="0"/>
              <a:t>to these rules labeling DPs and non</a:t>
            </a:r>
            <a:r>
              <a:rPr lang="en-US" sz="1800" b="0" dirty="0" smtClean="0"/>
              <a:t>-DPs </a:t>
            </a:r>
            <a:r>
              <a:rPr lang="en-US" sz="1800" b="0" dirty="0"/>
              <a:t>relying on the mutually exclusive relation between concepts. </a:t>
            </a:r>
            <a:endParaRPr lang="en-US" sz="1800" b="0" dirty="0" smtClean="0"/>
          </a:p>
          <a:p>
            <a:pPr marL="285750" lvl="0" indent="-285750">
              <a:buFont typeface="Arial"/>
              <a:buChar char="•"/>
            </a:pPr>
            <a:r>
              <a:rPr lang="en-US" sz="1800" dirty="0"/>
              <a:t>Our Solution: </a:t>
            </a:r>
            <a:r>
              <a:rPr lang="en-US" sz="1800" b="0" dirty="0"/>
              <a:t>we </a:t>
            </a:r>
            <a:r>
              <a:rPr lang="en-US" sz="1800" b="0" dirty="0" smtClean="0"/>
              <a:t>perform </a:t>
            </a:r>
            <a:r>
              <a:rPr lang="en-US" sz="1800" dirty="0" smtClean="0">
                <a:solidFill>
                  <a:srgbClr val="FF0000"/>
                </a:solidFill>
              </a:rPr>
              <a:t>kernel </a:t>
            </a:r>
            <a:r>
              <a:rPr lang="en-US" sz="1800" dirty="0">
                <a:solidFill>
                  <a:srgbClr val="FF0000"/>
                </a:solidFill>
              </a:rPr>
              <a:t>Principal Component Analysis (PCA)</a:t>
            </a:r>
            <a:r>
              <a:rPr lang="en-US" sz="1800" b="0" dirty="0"/>
              <a:t> </a:t>
            </a:r>
            <a:r>
              <a:rPr lang="en-US" sz="1800" b="0" dirty="0" smtClean="0"/>
              <a:t>to </a:t>
            </a:r>
            <a:r>
              <a:rPr lang="en-US" sz="1800" b="0" dirty="0"/>
              <a:t>obtain a new representation of the original data, which won’t be biased to a single dimension</a:t>
            </a:r>
            <a:r>
              <a:rPr lang="en-US" sz="1800" b="0" dirty="0" smtClean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18</a:t>
            </a:fld>
            <a:endParaRPr lang="en-US"/>
          </a:p>
        </p:txBody>
      </p:sp>
      <p:pic>
        <p:nvPicPr>
          <p:cNvPr id="4" name="20learningMeth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8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24800" cy="1371600"/>
          </a:xfrm>
        </p:spPr>
        <p:txBody>
          <a:bodyPr/>
          <a:lstStyle/>
          <a:p>
            <a:r>
              <a:rPr lang="zh-CN" altLang="zh-CN" cap="none" dirty="0">
                <a:solidFill>
                  <a:srgbClr val="D1282E"/>
                </a:solidFill>
              </a:rPr>
              <a:t>（</a:t>
            </a:r>
            <a:r>
              <a:rPr lang="en-US" altLang="zh-CN" cap="none" dirty="0">
                <a:solidFill>
                  <a:srgbClr val="D1282E"/>
                </a:solidFill>
              </a:rPr>
              <a:t>3</a:t>
            </a:r>
            <a:r>
              <a:rPr lang="zh-CN" altLang="en-US" cap="none" dirty="0">
                <a:solidFill>
                  <a:srgbClr val="D1282E"/>
                </a:solidFill>
              </a:rPr>
              <a:t>）</a:t>
            </a:r>
            <a:r>
              <a:rPr lang="en-US" altLang="zh-CN" cap="none" dirty="0" smtClean="0">
                <a:solidFill>
                  <a:srgbClr val="D1282E"/>
                </a:solidFill>
              </a:rPr>
              <a:t>Learning Method: </a:t>
            </a:r>
            <a:br>
              <a:rPr lang="en-US" altLang="zh-CN" cap="none" dirty="0" smtClean="0">
                <a:solidFill>
                  <a:srgbClr val="D1282E"/>
                </a:solidFill>
              </a:rPr>
            </a:br>
            <a:r>
              <a:rPr lang="en-US" altLang="zh-CN" cap="none" dirty="0" smtClean="0">
                <a:solidFill>
                  <a:srgbClr val="D1282E"/>
                </a:solidFill>
              </a:rPr>
              <a:t>General Techniques Involved</a:t>
            </a:r>
            <a:endParaRPr lang="en-US" cap="none" dirty="0">
              <a:solidFill>
                <a:srgbClr val="D1282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0292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(1) Non-Linear Mapping:</a:t>
            </a:r>
            <a:r>
              <a:rPr lang="en-US" sz="1800" b="0" dirty="0" smtClean="0"/>
              <a:t> We transform </a:t>
            </a:r>
            <a:r>
              <a:rPr lang="en-US" sz="1800" b="0" dirty="0"/>
              <a:t>the </a:t>
            </a:r>
            <a:r>
              <a:rPr lang="en-US" sz="1800" b="0" dirty="0">
                <a:solidFill>
                  <a:srgbClr val="0000FF"/>
                </a:solidFill>
              </a:rPr>
              <a:t>original data</a:t>
            </a:r>
            <a:r>
              <a:rPr lang="en-US" sz="1800" b="0" dirty="0"/>
              <a:t> into the </a:t>
            </a:r>
            <a:r>
              <a:rPr lang="en-US" sz="1800" b="0" dirty="0">
                <a:solidFill>
                  <a:srgbClr val="0000FF"/>
                </a:solidFill>
              </a:rPr>
              <a:t>kernels of the data </a:t>
            </a:r>
            <a:r>
              <a:rPr lang="en-US" sz="1800" b="0" dirty="0"/>
              <a:t>in a </a:t>
            </a:r>
            <a:r>
              <a:rPr lang="en-US" sz="1800" dirty="0">
                <a:solidFill>
                  <a:srgbClr val="0000FF"/>
                </a:solidFill>
              </a:rPr>
              <a:t>Hilbert </a:t>
            </a:r>
            <a:r>
              <a:rPr lang="en-US" sz="1800" dirty="0" smtClean="0">
                <a:solidFill>
                  <a:srgbClr val="0000FF"/>
                </a:solidFill>
              </a:rPr>
              <a:t>space</a:t>
            </a:r>
            <a:r>
              <a:rPr lang="en-US" sz="1800" b="0" dirty="0" smtClean="0"/>
              <a:t> with a non-linear mapping.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/>
              <a:t>The </a:t>
            </a:r>
            <a:r>
              <a:rPr lang="en-US" sz="1800" dirty="0" smtClean="0"/>
              <a:t>advantages </a:t>
            </a:r>
            <a:r>
              <a:rPr lang="en-US" sz="1800" dirty="0"/>
              <a:t>of Hilbert space let us be able to perform full rank </a:t>
            </a:r>
            <a:r>
              <a:rPr lang="en-US" sz="1800" b="1" dirty="0"/>
              <a:t>kernel Principal Component Analysis (PCA</a:t>
            </a:r>
            <a:r>
              <a:rPr lang="en-US" sz="1800" b="1" dirty="0" smtClean="0"/>
              <a:t>)</a:t>
            </a:r>
            <a:r>
              <a:rPr lang="en-US" sz="1800" dirty="0" smtClean="0"/>
              <a:t> </a:t>
            </a:r>
            <a:r>
              <a:rPr lang="en-US" sz="1800" dirty="0"/>
              <a:t>to obtain a new representation of the original data, which won’t be biased to a single dimension</a:t>
            </a:r>
            <a:r>
              <a:rPr lang="en-US" sz="1800" dirty="0" smtClean="0"/>
              <a:t>.</a:t>
            </a:r>
          </a:p>
          <a:p>
            <a:pPr marL="285750" lvl="0" indent="-285750">
              <a:buFont typeface="Arial"/>
              <a:buChar char="•"/>
            </a:pPr>
            <a:r>
              <a:rPr lang="en-US" sz="1800" dirty="0" smtClean="0"/>
              <a:t>(2) Leveraging </a:t>
            </a:r>
            <a:r>
              <a:rPr lang="en-US" sz="1800" dirty="0"/>
              <a:t>unlabeled </a:t>
            </a:r>
            <a:r>
              <a:rPr lang="en-US" sz="1800" dirty="0" smtClean="0"/>
              <a:t>data: </a:t>
            </a:r>
            <a:r>
              <a:rPr lang="en-US" sz="1800" b="0" dirty="0" smtClean="0"/>
              <a:t>We </a:t>
            </a:r>
            <a:r>
              <a:rPr lang="en-US" sz="1800" b="0" dirty="0"/>
              <a:t>learn the </a:t>
            </a:r>
            <a:r>
              <a:rPr lang="en-US" sz="1800" b="0" dirty="0" smtClean="0"/>
              <a:t>classifier </a:t>
            </a:r>
            <a:r>
              <a:rPr lang="en-US" sz="1800" b="0" dirty="0"/>
              <a:t>starting with a small set of labeled instances and increasingly involving unlabeled </a:t>
            </a:r>
            <a:r>
              <a:rPr lang="en-US" sz="1800" b="0" dirty="0" smtClean="0"/>
              <a:t>instances.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For any unlabeled instance, its </a:t>
            </a:r>
            <a:r>
              <a:rPr lang="en-US" sz="1800" dirty="0"/>
              <a:t>label can be predicted by its k-nearest </a:t>
            </a:r>
            <a:r>
              <a:rPr lang="en-US" sz="1800" dirty="0" smtClean="0"/>
              <a:t>neighbors via some local prediction function.</a:t>
            </a:r>
            <a:endParaRPr lang="en-US" sz="1800" b="0" dirty="0" smtClean="0"/>
          </a:p>
          <a:p>
            <a:pPr marL="285750" lvl="0" indent="-285750">
              <a:buFont typeface="Arial"/>
              <a:buChar char="•"/>
            </a:pPr>
            <a:r>
              <a:rPr lang="en-US" sz="1800" dirty="0" smtClean="0"/>
              <a:t>(3) Multi-Concept Learning: </a:t>
            </a:r>
            <a:r>
              <a:rPr lang="en-US" sz="1800" b="0" dirty="0" smtClean="0"/>
              <a:t>We learn classifiers for all concepts simultaneously to share the knowledge among concepts to obtain better performance.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19</a:t>
            </a:fld>
            <a:endParaRPr lang="en-US"/>
          </a:p>
        </p:txBody>
      </p:sp>
      <p:pic>
        <p:nvPicPr>
          <p:cNvPr id="5" name="21learningMeth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3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The Semantic Drift Problem </a:t>
            </a:r>
            <a:r>
              <a:rPr lang="en-US" b="0" dirty="0" smtClean="0"/>
              <a:t>in Information Extraction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Previous Methods </a:t>
            </a:r>
            <a:r>
              <a:rPr lang="en-US" b="0" dirty="0" smtClean="0"/>
              <a:t>for Overcoming Semantic Drift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Our Method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Intuition</a:t>
            </a:r>
          </a:p>
          <a:p>
            <a:pPr lvl="1"/>
            <a:r>
              <a:rPr lang="en-US" dirty="0" smtClean="0"/>
              <a:t>What is </a:t>
            </a:r>
            <a:r>
              <a:rPr lang="en-US" b="1" dirty="0" smtClean="0">
                <a:solidFill>
                  <a:srgbClr val="000090"/>
                </a:solidFill>
              </a:rPr>
              <a:t>DPs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(Drifting Points)?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</a:t>
            </a:r>
            <a:r>
              <a:rPr lang="en-US" b="1" dirty="0">
                <a:solidFill>
                  <a:srgbClr val="000090"/>
                </a:solidFill>
              </a:rPr>
              <a:t>find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/>
              <a:t>DPs?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do </a:t>
            </a:r>
            <a:r>
              <a:rPr lang="en-US" dirty="0" smtClean="0"/>
              <a:t>DPs-based </a:t>
            </a:r>
            <a:r>
              <a:rPr lang="en-US" altLang="zh-CN" b="1" dirty="0" smtClean="0">
                <a:solidFill>
                  <a:srgbClr val="000090"/>
                </a:solidFill>
              </a:rPr>
              <a:t>Cl</a:t>
            </a:r>
            <a:r>
              <a:rPr lang="en-US" b="1" dirty="0" smtClean="0">
                <a:solidFill>
                  <a:srgbClr val="000090"/>
                </a:solidFill>
              </a:rPr>
              <a:t>eaning</a:t>
            </a:r>
            <a:r>
              <a:rPr lang="en-US" dirty="0" smtClean="0"/>
              <a:t>?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Experimental Results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Conclusion</a:t>
            </a:r>
            <a:endParaRPr lang="en-US" dirty="0"/>
          </a:p>
          <a:p>
            <a:pPr lvl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02outl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5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Semantic Drift Problem </a:t>
            </a:r>
            <a:r>
              <a:rPr lang="en-US" b="0" dirty="0" smtClean="0">
                <a:solidFill>
                  <a:schemeClr val="bg1">
                    <a:lumMod val="85000"/>
                  </a:schemeClr>
                </a:solidFill>
              </a:rPr>
              <a:t>in Information Extraction</a:t>
            </a:r>
            <a:endParaRPr lang="en-US" b="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Previous Methods </a:t>
            </a:r>
            <a:r>
              <a:rPr lang="en-US" b="0" dirty="0" smtClean="0">
                <a:solidFill>
                  <a:srgbClr val="D9D9D9"/>
                </a:solidFill>
              </a:rPr>
              <a:t>for Overcoming Semantic Drift</a:t>
            </a:r>
            <a:endParaRPr lang="en-US" b="0" dirty="0">
              <a:solidFill>
                <a:srgbClr val="D9D9D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Our Method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Intuition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What is </a:t>
            </a:r>
            <a:r>
              <a:rPr lang="en-US" b="1" dirty="0" smtClean="0">
                <a:solidFill>
                  <a:srgbClr val="D9D9D9"/>
                </a:solidFill>
              </a:rPr>
              <a:t>DPs</a:t>
            </a:r>
            <a:r>
              <a:rPr lang="en-US" dirty="0" smtClean="0">
                <a:solidFill>
                  <a:srgbClr val="D9D9D9"/>
                </a:solidFill>
              </a:rPr>
              <a:t> (Drifting Points)?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How </a:t>
            </a:r>
            <a:r>
              <a:rPr lang="en-US" dirty="0">
                <a:solidFill>
                  <a:srgbClr val="D9D9D9"/>
                </a:solidFill>
              </a:rPr>
              <a:t>to </a:t>
            </a:r>
            <a:r>
              <a:rPr lang="en-US" b="1" dirty="0">
                <a:solidFill>
                  <a:srgbClr val="D9D9D9"/>
                </a:solidFill>
              </a:rPr>
              <a:t>find</a:t>
            </a:r>
            <a:r>
              <a:rPr lang="en-US" dirty="0">
                <a:solidFill>
                  <a:srgbClr val="D9D9D9"/>
                </a:solidFill>
              </a:rPr>
              <a:t> </a:t>
            </a:r>
            <a:r>
              <a:rPr lang="en-US" dirty="0" smtClean="0">
                <a:solidFill>
                  <a:srgbClr val="D9D9D9"/>
                </a:solidFill>
              </a:rPr>
              <a:t>DPs?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do </a:t>
            </a:r>
            <a:r>
              <a:rPr lang="en-US" dirty="0" smtClean="0"/>
              <a:t>DPs-based </a:t>
            </a:r>
            <a:r>
              <a:rPr lang="en-US" altLang="zh-CN" b="1" dirty="0" smtClean="0">
                <a:solidFill>
                  <a:srgbClr val="000090"/>
                </a:solidFill>
              </a:rPr>
              <a:t>Cl</a:t>
            </a:r>
            <a:r>
              <a:rPr lang="en-US" b="1" dirty="0" smtClean="0">
                <a:solidFill>
                  <a:srgbClr val="000090"/>
                </a:solidFill>
              </a:rPr>
              <a:t>eaning</a:t>
            </a:r>
            <a:r>
              <a:rPr lang="en-US" dirty="0" smtClean="0"/>
              <a:t>?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Experimental Results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Conclusion</a:t>
            </a:r>
            <a:endParaRPr lang="en-US" dirty="0"/>
          </a:p>
          <a:p>
            <a:pPr lvl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20</a:t>
            </a:fld>
            <a:endParaRPr lang="en-US"/>
          </a:p>
        </p:txBody>
      </p:sp>
      <p:pic>
        <p:nvPicPr>
          <p:cNvPr id="5" name="22outl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7200" cy="1371600"/>
          </a:xfrm>
        </p:spPr>
        <p:txBody>
          <a:bodyPr/>
          <a:lstStyle/>
          <a:p>
            <a:r>
              <a:rPr lang="en-US" cap="none" dirty="0" smtClean="0"/>
              <a:t>DPs-based Cleaning </a:t>
            </a:r>
            <a:br>
              <a:rPr lang="en-US" cap="none" dirty="0" smtClean="0"/>
            </a:br>
            <a:r>
              <a:rPr lang="en-US" cap="none" dirty="0" smtClean="0"/>
              <a:t>on Sentence Level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648200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For Accidental DPs:</a:t>
            </a:r>
            <a:r>
              <a:rPr lang="en-US" b="0" dirty="0" smtClean="0"/>
              <a:t> All their sub-extractions and themselves are errors. </a:t>
            </a:r>
            <a:r>
              <a:rPr lang="en-US" altLang="zh-CN" b="0" dirty="0" smtClean="0"/>
              <a:t>Thus, </a:t>
            </a:r>
            <a:r>
              <a:rPr lang="en-US" b="0" dirty="0" smtClean="0"/>
              <a:t>the sentence parsing triggered by Accidental DPs </a:t>
            </a:r>
            <a:r>
              <a:rPr lang="en-US" dirty="0" smtClean="0">
                <a:solidFill>
                  <a:srgbClr val="0000FF"/>
                </a:solidFill>
              </a:rPr>
              <a:t>should be dropped directly</a:t>
            </a:r>
            <a:r>
              <a:rPr lang="en-US" b="0" dirty="0" smtClean="0"/>
              <a:t>.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Intentional DPs: </a:t>
            </a:r>
            <a:r>
              <a:rPr lang="en-US" b="0" dirty="0" smtClean="0"/>
              <a:t>We </a:t>
            </a:r>
            <a:r>
              <a:rPr lang="en-US" b="0" dirty="0"/>
              <a:t>check </a:t>
            </a:r>
            <a:r>
              <a:rPr lang="en-US" b="0" dirty="0" smtClean="0"/>
              <a:t>each sentence parsing triggered </a:t>
            </a:r>
            <a:r>
              <a:rPr lang="en-US" b="0" dirty="0"/>
              <a:t>by an </a:t>
            </a:r>
            <a:r>
              <a:rPr lang="en-US" b="0" dirty="0" smtClean="0"/>
              <a:t>Intentional DP: correct or incorrect.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We score the score of each possible extraction way.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If the concerned one is </a:t>
            </a:r>
            <a:r>
              <a:rPr lang="en-US" dirty="0"/>
              <a:t>not the highest score among </a:t>
            </a:r>
            <a:r>
              <a:rPr lang="en-US" dirty="0" smtClean="0"/>
              <a:t>all possible parsing ways to the sentence, we roll back the </a:t>
            </a:r>
            <a:r>
              <a:rPr lang="en-US" dirty="0" err="1" smtClean="0"/>
              <a:t>prasing</a:t>
            </a:r>
            <a:r>
              <a:rPr lang="en-US" dirty="0" smtClean="0"/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Scoring Function:</a:t>
            </a:r>
            <a:endParaRPr lang="en-US" b="0" dirty="0" smtClean="0"/>
          </a:p>
        </p:txBody>
      </p:sp>
      <p:pic>
        <p:nvPicPr>
          <p:cNvPr id="5" name="Picture 4" descr="equation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334000"/>
            <a:ext cx="4495800" cy="11747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21</a:t>
            </a:fld>
            <a:endParaRPr lang="en-US"/>
          </a:p>
        </p:txBody>
      </p:sp>
      <p:pic>
        <p:nvPicPr>
          <p:cNvPr id="6" name="23DPsClea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0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7200" cy="1371600"/>
          </a:xfrm>
        </p:spPr>
        <p:txBody>
          <a:bodyPr/>
          <a:lstStyle/>
          <a:p>
            <a:r>
              <a:rPr lang="en-US" cap="none" dirty="0" smtClean="0"/>
              <a:t>DPs-based Cleaning</a:t>
            </a:r>
            <a:endParaRPr lang="en-US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Picture 5" descr="example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6477000" cy="45884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22</a:t>
            </a:fld>
            <a:endParaRPr lang="en-US"/>
          </a:p>
        </p:txBody>
      </p:sp>
      <p:pic>
        <p:nvPicPr>
          <p:cNvPr id="4" name="24DPClea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4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Semantic Drift Problem </a:t>
            </a:r>
            <a:r>
              <a:rPr lang="en-US" b="0" dirty="0" smtClean="0">
                <a:solidFill>
                  <a:schemeClr val="bg1">
                    <a:lumMod val="85000"/>
                  </a:schemeClr>
                </a:solidFill>
              </a:rPr>
              <a:t>in Information Extraction</a:t>
            </a:r>
            <a:endParaRPr lang="en-US" b="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Previous Methods </a:t>
            </a:r>
            <a:r>
              <a:rPr lang="en-US" b="0" dirty="0" smtClean="0">
                <a:solidFill>
                  <a:srgbClr val="D9D9D9"/>
                </a:solidFill>
              </a:rPr>
              <a:t>for Overcoming Semantic Drift</a:t>
            </a:r>
            <a:endParaRPr lang="en-US" b="0" dirty="0">
              <a:solidFill>
                <a:srgbClr val="D9D9D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Our Method</a:t>
            </a:r>
          </a:p>
          <a:p>
            <a:pPr lvl="1"/>
            <a:r>
              <a:rPr lang="en-US" b="1" dirty="0" smtClean="0">
                <a:solidFill>
                  <a:srgbClr val="D9D9D9"/>
                </a:solidFill>
              </a:rPr>
              <a:t>Intuition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What is </a:t>
            </a:r>
            <a:r>
              <a:rPr lang="en-US" b="1" dirty="0" smtClean="0">
                <a:solidFill>
                  <a:srgbClr val="D9D9D9"/>
                </a:solidFill>
              </a:rPr>
              <a:t>DPs</a:t>
            </a:r>
            <a:r>
              <a:rPr lang="en-US" dirty="0" smtClean="0">
                <a:solidFill>
                  <a:srgbClr val="D9D9D9"/>
                </a:solidFill>
              </a:rPr>
              <a:t> (Drifting Points)?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How </a:t>
            </a:r>
            <a:r>
              <a:rPr lang="en-US" dirty="0">
                <a:solidFill>
                  <a:srgbClr val="D9D9D9"/>
                </a:solidFill>
              </a:rPr>
              <a:t>to </a:t>
            </a:r>
            <a:r>
              <a:rPr lang="en-US" b="1" dirty="0">
                <a:solidFill>
                  <a:srgbClr val="D9D9D9"/>
                </a:solidFill>
              </a:rPr>
              <a:t>find</a:t>
            </a:r>
            <a:r>
              <a:rPr lang="en-US" dirty="0">
                <a:solidFill>
                  <a:srgbClr val="D9D9D9"/>
                </a:solidFill>
              </a:rPr>
              <a:t> </a:t>
            </a:r>
            <a:r>
              <a:rPr lang="en-US" dirty="0" smtClean="0">
                <a:solidFill>
                  <a:srgbClr val="D9D9D9"/>
                </a:solidFill>
              </a:rPr>
              <a:t>DPs?</a:t>
            </a:r>
          </a:p>
          <a:p>
            <a:pPr lvl="1"/>
            <a:r>
              <a:rPr lang="en-US" dirty="0" smtClean="0">
                <a:solidFill>
                  <a:srgbClr val="D9D9D9"/>
                </a:solidFill>
              </a:rPr>
              <a:t>How </a:t>
            </a:r>
            <a:r>
              <a:rPr lang="en-US" dirty="0">
                <a:solidFill>
                  <a:srgbClr val="D9D9D9"/>
                </a:solidFill>
              </a:rPr>
              <a:t>to do </a:t>
            </a:r>
            <a:r>
              <a:rPr lang="en-US" dirty="0" smtClean="0">
                <a:solidFill>
                  <a:srgbClr val="D9D9D9"/>
                </a:solidFill>
              </a:rPr>
              <a:t>DPs-based </a:t>
            </a:r>
            <a:r>
              <a:rPr lang="en-US" altLang="zh-CN" b="1" dirty="0" smtClean="0">
                <a:solidFill>
                  <a:srgbClr val="D9D9D9"/>
                </a:solidFill>
              </a:rPr>
              <a:t>Cl</a:t>
            </a:r>
            <a:r>
              <a:rPr lang="en-US" b="1" dirty="0" smtClean="0">
                <a:solidFill>
                  <a:srgbClr val="D9D9D9"/>
                </a:solidFill>
              </a:rPr>
              <a:t>eaning</a:t>
            </a:r>
            <a:r>
              <a:rPr lang="en-US" dirty="0" smtClean="0">
                <a:solidFill>
                  <a:srgbClr val="D9D9D9"/>
                </a:solidFill>
              </a:rPr>
              <a:t>?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Experimental Results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Conclusion</a:t>
            </a:r>
            <a:endParaRPr lang="en-US" dirty="0"/>
          </a:p>
          <a:p>
            <a:pPr lvl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23</a:t>
            </a:fld>
            <a:endParaRPr lang="en-US"/>
          </a:p>
        </p:txBody>
      </p:sp>
      <p:pic>
        <p:nvPicPr>
          <p:cNvPr id="5" name="25outl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1000" cy="1371600"/>
          </a:xfrm>
        </p:spPr>
        <p:txBody>
          <a:bodyPr/>
          <a:lstStyle/>
          <a:p>
            <a:r>
              <a:rPr lang="en-US" cap="none" dirty="0" smtClean="0"/>
              <a:t>Data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/>
              <a:t>We use the </a:t>
            </a:r>
            <a:r>
              <a:rPr lang="en-US" b="0" dirty="0" err="1" smtClean="0"/>
              <a:t>ProBase</a:t>
            </a:r>
            <a:r>
              <a:rPr lang="en-US" b="0" dirty="0" smtClean="0"/>
              <a:t> data </a:t>
            </a:r>
            <a:r>
              <a:rPr lang="en-US" b="0" dirty="0"/>
              <a:t>released by the </a:t>
            </a:r>
            <a:r>
              <a:rPr lang="en-US" b="0" dirty="0" err="1" smtClean="0"/>
              <a:t>Pro</a:t>
            </a:r>
            <a:r>
              <a:rPr lang="en-US" altLang="zh-CN" b="0" dirty="0" err="1" smtClean="0"/>
              <a:t>B</a:t>
            </a:r>
            <a:r>
              <a:rPr lang="en-US" b="0" dirty="0" err="1" smtClean="0"/>
              <a:t>ase</a:t>
            </a:r>
            <a:r>
              <a:rPr lang="en-US" b="0" dirty="0" smtClean="0"/>
              <a:t> </a:t>
            </a:r>
            <a:r>
              <a:rPr lang="en-US" altLang="zh-CN" b="0" dirty="0" smtClean="0"/>
              <a:t>Microsoft</a:t>
            </a:r>
            <a:r>
              <a:rPr lang="en-US" b="0" dirty="0" smtClean="0"/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en-US" b="0" dirty="0" smtClean="0"/>
              <a:t>There </a:t>
            </a:r>
            <a:r>
              <a:rPr lang="en-US" b="0" dirty="0"/>
              <a:t>are 326,110,911 sentences extracted from 1,679,189,480 web pages.</a:t>
            </a:r>
            <a:endParaRPr lang="en-US" b="0" dirty="0" smtClean="0"/>
          </a:p>
          <a:p>
            <a:pPr marL="800100" lvl="1" indent="-342900">
              <a:buFont typeface="Arial"/>
              <a:buChar char="•"/>
            </a:pPr>
            <a:r>
              <a:rPr lang="en-US" b="0" dirty="0" smtClean="0"/>
              <a:t>The method ran </a:t>
            </a:r>
            <a:r>
              <a:rPr lang="en-US" b="0" dirty="0"/>
              <a:t>for about 100 iterations to extract about 143 millions </a:t>
            </a:r>
            <a:r>
              <a:rPr lang="en-US" b="0" dirty="0" err="1"/>
              <a:t>isA</a:t>
            </a:r>
            <a:r>
              <a:rPr lang="en-US" b="0" dirty="0"/>
              <a:t> pairs (90.5 millions distinct ones) under 13.5 million distinct concepts, where 99.999% were obtained in the first 10 iterations</a:t>
            </a:r>
            <a:r>
              <a:rPr lang="en-US" b="0" dirty="0" smtClean="0"/>
              <a:t>.</a:t>
            </a:r>
          </a:p>
          <a:p>
            <a:pPr marL="342900" indent="-342900">
              <a:buFont typeface="Arial"/>
              <a:buChar char="•"/>
            </a:pPr>
            <a:endParaRPr lang="en-US" b="0" dirty="0" smtClean="0"/>
          </a:p>
        </p:txBody>
      </p:sp>
      <p:pic>
        <p:nvPicPr>
          <p:cNvPr id="6" name="Picture 5" descr="figure5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0"/>
            <a:ext cx="4264952" cy="24807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24</a:t>
            </a:fld>
            <a:endParaRPr lang="en-US"/>
          </a:p>
        </p:txBody>
      </p:sp>
      <p:pic>
        <p:nvPicPr>
          <p:cNvPr id="5" name="26datase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8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altLang="zh-CN" cap="none" dirty="0" smtClean="0"/>
              <a:t>Comparison With Previous Methods</a:t>
            </a:r>
            <a:endParaRPr lang="en-US" cap="none" dirty="0"/>
          </a:p>
        </p:txBody>
      </p:sp>
      <p:pic>
        <p:nvPicPr>
          <p:cNvPr id="3" name="Picture 2" descr="tabl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57400"/>
            <a:ext cx="7493000" cy="297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9436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MEx</a:t>
            </a:r>
            <a:r>
              <a:rPr lang="en-US" dirty="0"/>
              <a:t> </a:t>
            </a:r>
            <a:r>
              <a:rPr lang="en-US" altLang="zh-CN" dirty="0"/>
              <a:t>Cleaning: the mutual exclusive </a:t>
            </a:r>
            <a:r>
              <a:rPr lang="en-US" altLang="zh-CN" dirty="0" smtClean="0"/>
              <a:t>cleaning</a:t>
            </a:r>
          </a:p>
          <a:p>
            <a:r>
              <a:rPr lang="en-US" dirty="0" err="1" smtClean="0"/>
              <a:t>TCh</a:t>
            </a:r>
            <a:r>
              <a:rPr lang="en-US" dirty="0" smtClean="0"/>
              <a:t>: Type Checking</a:t>
            </a:r>
          </a:p>
          <a:p>
            <a:r>
              <a:rPr lang="en-US" dirty="0" smtClean="0"/>
              <a:t>RW-Rank: Random Walk based Ranking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25</a:t>
            </a:fld>
            <a:endParaRPr lang="en-US"/>
          </a:p>
        </p:txBody>
      </p:sp>
      <p:pic>
        <p:nvPicPr>
          <p:cNvPr id="5" name="27comparisonPrevio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586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9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altLang="zh-CN" cap="none" dirty="0" smtClean="0"/>
              <a:t>Comparison With Previous Methods</a:t>
            </a:r>
            <a:endParaRPr lang="en-US" cap="none" dirty="0"/>
          </a:p>
        </p:txBody>
      </p:sp>
      <p:pic>
        <p:nvPicPr>
          <p:cNvPr id="4" name="Picture 3" descr="table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178"/>
            <a:ext cx="7480300" cy="3251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26</a:t>
            </a:fld>
            <a:endParaRPr lang="en-US"/>
          </a:p>
        </p:txBody>
      </p:sp>
      <p:pic>
        <p:nvPicPr>
          <p:cNvPr id="5" name="28comparisonPrevio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715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3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Evaluation 2:</a:t>
            </a:r>
            <a:br>
              <a:rPr lang="en-US" dirty="0"/>
            </a:br>
            <a:r>
              <a:rPr lang="en-US" dirty="0" smtClean="0"/>
              <a:t>cleaning </a:t>
            </a:r>
            <a:r>
              <a:rPr lang="en-US" dirty="0"/>
              <a:t>Performance</a:t>
            </a:r>
            <a:endParaRPr lang="en-US" cap="none" dirty="0"/>
          </a:p>
        </p:txBody>
      </p:sp>
      <p:pic>
        <p:nvPicPr>
          <p:cNvPr id="3" name="Picture 2" descr="table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45685"/>
            <a:ext cx="5874876" cy="52953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27</a:t>
            </a:fld>
            <a:endParaRPr lang="en-US"/>
          </a:p>
        </p:txBody>
      </p:sp>
      <p:pic>
        <p:nvPicPr>
          <p:cNvPr id="5" name="29evalu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Efficiency Issue</a:t>
            </a:r>
            <a:endParaRPr lang="en-US" cap="non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Efficiency Issue should be considered, since:</a:t>
            </a:r>
          </a:p>
          <a:p>
            <a:r>
              <a:rPr lang="en-US" sz="1800" b="0" dirty="0" smtClean="0"/>
              <a:t>1. There are millions of concepts in </a:t>
            </a:r>
            <a:r>
              <a:rPr lang="en-US" sz="1800" b="0" dirty="0" err="1" smtClean="0"/>
              <a:t>ProBase</a:t>
            </a:r>
            <a:endParaRPr lang="en-US" sz="1800" b="0" dirty="0" smtClean="0"/>
          </a:p>
          <a:p>
            <a:r>
              <a:rPr lang="en-US" sz="1800" b="0" dirty="0" smtClean="0"/>
              <a:t>2. For each concept, there are maximum 100 iterations</a:t>
            </a:r>
          </a:p>
          <a:p>
            <a:endParaRPr lang="en-US" sz="1800" b="0" dirty="0"/>
          </a:p>
          <a:p>
            <a:r>
              <a:rPr lang="en-US" sz="1800" dirty="0" err="1" smtClean="0"/>
              <a:t>MapReduce</a:t>
            </a:r>
            <a:r>
              <a:rPr lang="en-US" sz="1800" dirty="0" smtClean="0"/>
              <a:t>:</a:t>
            </a:r>
          </a:p>
          <a:p>
            <a:r>
              <a:rPr lang="en-US" sz="1800" dirty="0" smtClean="0"/>
              <a:t>Cosmos: A cluster of servers are used in cleaning.</a:t>
            </a: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/>
              <a:t>Finished running the Random-walk algorithm on Cosmos </a:t>
            </a:r>
            <a:r>
              <a:rPr lang="en-US" sz="1800" b="0" dirty="0" smtClean="0"/>
              <a:t>(7 </a:t>
            </a:r>
            <a:r>
              <a:rPr lang="en-US" sz="1800" b="0" dirty="0"/>
              <a:t>hours).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/>
              <a:t>Finished running the </a:t>
            </a:r>
            <a:r>
              <a:rPr lang="en-US" sz="1800" b="0" dirty="0" smtClean="0"/>
              <a:t>DPE finding and cleaning </a:t>
            </a:r>
            <a:r>
              <a:rPr lang="en-US" sz="1800" b="0" dirty="0"/>
              <a:t>on Cosmos (5 hours).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/>
              <a:t>Finished running the Sentence Scoring on Cosmos (2.5 hours)</a:t>
            </a:r>
            <a:r>
              <a:rPr lang="en-US" sz="1800" b="0" dirty="0" smtClean="0"/>
              <a:t>.</a:t>
            </a:r>
            <a:endParaRPr lang="en-US" sz="18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28</a:t>
            </a:fld>
            <a:endParaRPr lang="en-US"/>
          </a:p>
        </p:txBody>
      </p:sp>
      <p:pic>
        <p:nvPicPr>
          <p:cNvPr id="3" name="30efficienc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4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82000" cy="1371600"/>
          </a:xfrm>
        </p:spPr>
        <p:txBody>
          <a:bodyPr/>
          <a:lstStyle/>
          <a:p>
            <a:r>
              <a:rPr lang="en-US" cap="none" dirty="0" smtClean="0"/>
              <a:t>Conclusion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In this paper, we </a:t>
            </a:r>
            <a:r>
              <a:rPr lang="en-US" b="0" dirty="0"/>
              <a:t>propose a novel method to overcome semantic drift by identifying drifting points (DPs) and then rolling back </a:t>
            </a:r>
            <a:r>
              <a:rPr lang="en-US" b="0" dirty="0" smtClean="0"/>
              <a:t>extractions </a:t>
            </a:r>
            <a:r>
              <a:rPr lang="en-US" b="0" dirty="0"/>
              <a:t>activated by the DPs</a:t>
            </a:r>
            <a:r>
              <a:rPr lang="en-US" b="0" dirty="0" smtClean="0"/>
              <a:t>.</a:t>
            </a:r>
          </a:p>
          <a:p>
            <a:endParaRPr lang="en-US" b="0" dirty="0"/>
          </a:p>
          <a:p>
            <a:r>
              <a:rPr lang="en-US" b="0" dirty="0" smtClean="0"/>
              <a:t>We </a:t>
            </a:r>
            <a:r>
              <a:rPr lang="en-US" b="0" dirty="0"/>
              <a:t>show that we can effectively identify more than 90% of DPs. As a result, we can clean a large </a:t>
            </a:r>
            <a:r>
              <a:rPr lang="en-US" b="0" dirty="0" smtClean="0"/>
              <a:t>percent </a:t>
            </a:r>
            <a:r>
              <a:rPr lang="en-US" b="0" dirty="0"/>
              <a:t>of semantic drift errors in iterative </a:t>
            </a:r>
            <a:r>
              <a:rPr lang="en-US" b="0" dirty="0" err="1"/>
              <a:t>isA</a:t>
            </a:r>
            <a:r>
              <a:rPr lang="en-US" b="0" dirty="0"/>
              <a:t> extraction. Our DP cleaning strategy enables us to achieve 90% precision and 94% recall</a:t>
            </a:r>
            <a:r>
              <a:rPr lang="en-US" b="0" dirty="0" smtClean="0"/>
              <a:t>.</a:t>
            </a:r>
          </a:p>
          <a:p>
            <a:endParaRPr lang="en-US" b="0" dirty="0"/>
          </a:p>
          <a:p>
            <a:r>
              <a:rPr lang="en-US" b="0" dirty="0" smtClean="0"/>
              <a:t>As a </a:t>
            </a:r>
            <a:r>
              <a:rPr lang="en-US" dirty="0" smtClean="0"/>
              <a:t>future work</a:t>
            </a:r>
            <a:r>
              <a:rPr lang="en-US" b="0" dirty="0" smtClean="0"/>
              <a:t>, we will develop our method to work with syntax-based (i.e. pattern-based) extraction mechanism.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29</a:t>
            </a:fld>
            <a:endParaRPr lang="en-US"/>
          </a:p>
        </p:txBody>
      </p:sp>
      <p:pic>
        <p:nvPicPr>
          <p:cNvPr id="5" name="31conlus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0212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8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96200" cy="609282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cap="none" dirty="0" smtClean="0"/>
              <a:t>Two Bootstrapping IE</a:t>
            </a:r>
            <a:r>
              <a:rPr lang="zh-CN" altLang="en-US" sz="3200" cap="none" dirty="0" smtClean="0"/>
              <a:t> </a:t>
            </a:r>
            <a:r>
              <a:rPr lang="en-US" altLang="zh-CN" sz="3200" cap="none" dirty="0" smtClean="0"/>
              <a:t>Methods</a:t>
            </a:r>
            <a:endParaRPr lang="en-US" sz="3200" cap="none" dirty="0"/>
          </a:p>
        </p:txBody>
      </p:sp>
      <p:pic>
        <p:nvPicPr>
          <p:cNvPr id="2" name="Picture 1" descr="AnimalExample-new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2183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140" y="60443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773203"/>
            <a:ext cx="89916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3</a:t>
            </a:fld>
            <a:endParaRPr lang="en-US"/>
          </a:p>
        </p:txBody>
      </p:sp>
      <p:pic>
        <p:nvPicPr>
          <p:cNvPr id="7" name="03bootstrappingMethod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94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1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403860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a lot for your attention!!</a:t>
            </a:r>
          </a:p>
          <a:p>
            <a:endParaRPr lang="en-US" dirty="0"/>
          </a:p>
          <a:p>
            <a:r>
              <a:rPr lang="en-US" dirty="0" smtClean="0"/>
              <a:t>Really Sorry for not being able to present and answer your questions.</a:t>
            </a:r>
          </a:p>
          <a:p>
            <a:endParaRPr lang="en-US" dirty="0" smtClean="0"/>
          </a:p>
          <a:p>
            <a:r>
              <a:rPr lang="en-US" dirty="0" smtClean="0"/>
              <a:t>Please write emails to me: </a:t>
            </a:r>
            <a:r>
              <a:rPr lang="en-US" dirty="0" smtClean="0">
                <a:hlinkClick r:id="rId2"/>
              </a:rPr>
              <a:t>zhixu.li@kaust.edu.sa</a:t>
            </a:r>
            <a:r>
              <a:rPr lang="en-US" dirty="0" smtClean="0"/>
              <a:t> for any discussions or questions.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962400"/>
            <a:ext cx="11430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62600"/>
            <a:ext cx="1452188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9144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96200" cy="609282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cap="none" dirty="0" smtClean="0"/>
              <a:t>Two Bootstrapping IE</a:t>
            </a:r>
            <a:r>
              <a:rPr lang="zh-CN" altLang="en-US" sz="3200" cap="none" dirty="0" smtClean="0"/>
              <a:t> </a:t>
            </a:r>
            <a:r>
              <a:rPr lang="en-US" altLang="zh-CN" sz="3200" cap="none" dirty="0" smtClean="0"/>
              <a:t>Methods</a:t>
            </a:r>
            <a:endParaRPr lang="en-US" sz="3200" cap="none" dirty="0"/>
          </a:p>
        </p:txBody>
      </p:sp>
      <p:pic>
        <p:nvPicPr>
          <p:cNvPr id="2" name="Picture 1" descr="AnimalExample-new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218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5257800"/>
            <a:ext cx="8686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	Semantic </a:t>
            </a:r>
            <a:r>
              <a:rPr lang="en-US" sz="2400" b="1" dirty="0">
                <a:solidFill>
                  <a:srgbClr val="FF0000"/>
                </a:solidFill>
              </a:rPr>
              <a:t>Drift </a:t>
            </a:r>
            <a:r>
              <a:rPr lang="en-US" sz="2400" b="1" dirty="0" smtClean="0">
                <a:solidFill>
                  <a:srgbClr val="FF0000"/>
                </a:solidFill>
              </a:rPr>
              <a:t>happens in both cases!</a:t>
            </a: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Definition </a:t>
            </a:r>
            <a:r>
              <a:rPr lang="en-US" sz="2000" dirty="0"/>
              <a:t>1. (</a:t>
            </a:r>
            <a:r>
              <a:rPr lang="en-US" sz="2000" b="1" dirty="0">
                <a:solidFill>
                  <a:srgbClr val="0000FF"/>
                </a:solidFill>
              </a:rPr>
              <a:t>Drifting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Errors</a:t>
            </a:r>
            <a:r>
              <a:rPr lang="en-US" sz="2000" dirty="0"/>
              <a:t>).</a:t>
            </a:r>
            <a:r>
              <a:rPr lang="zh-CN" altLang="en-US" sz="2000" dirty="0"/>
              <a:t> </a:t>
            </a:r>
            <a:r>
              <a:rPr lang="en-US" sz="2000" i="1" dirty="0"/>
              <a:t>We</a:t>
            </a:r>
            <a:r>
              <a:rPr lang="zh-CN" altLang="en-US" sz="2000" i="1" dirty="0"/>
              <a:t> </a:t>
            </a:r>
            <a:r>
              <a:rPr lang="en-US" sz="2000" i="1" dirty="0"/>
              <a:t>call</a:t>
            </a:r>
            <a:r>
              <a:rPr lang="zh-CN" altLang="en-US" sz="2000" i="1" dirty="0"/>
              <a:t> </a:t>
            </a:r>
            <a:r>
              <a:rPr lang="en-US" sz="2000" i="1" dirty="0"/>
              <a:t>an</a:t>
            </a:r>
            <a:r>
              <a:rPr lang="zh-CN" altLang="en-US" sz="2000" i="1" dirty="0"/>
              <a:t> </a:t>
            </a:r>
            <a:r>
              <a:rPr lang="en-US" sz="2000" i="1" dirty="0"/>
              <a:t>instance</a:t>
            </a:r>
            <a:r>
              <a:rPr lang="zh-CN" altLang="en-US" sz="2000" i="1" dirty="0"/>
              <a:t> </a:t>
            </a:r>
            <a:r>
              <a:rPr lang="en-US" sz="2000" i="1" dirty="0"/>
              <a:t>as</a:t>
            </a:r>
            <a:r>
              <a:rPr lang="zh-CN" altLang="en-US" sz="2000" i="1" dirty="0"/>
              <a:t> </a:t>
            </a:r>
            <a:r>
              <a:rPr lang="en-US" sz="2000" i="1" dirty="0"/>
              <a:t>a</a:t>
            </a:r>
            <a:r>
              <a:rPr lang="zh-CN" altLang="en-US" sz="2000" i="1" dirty="0"/>
              <a:t> </a:t>
            </a:r>
            <a:r>
              <a:rPr lang="en-US" sz="2000" dirty="0"/>
              <a:t>Drifting Error </a:t>
            </a:r>
            <a:r>
              <a:rPr lang="en-US" sz="2000" i="1" dirty="0" err="1"/>
              <a:t>w.r.t</a:t>
            </a:r>
            <a:r>
              <a:rPr lang="en-US" sz="2000" i="1" dirty="0"/>
              <a:t>. a target class, if this instance does not belong to the target class but some other classes irrelevant to the target one. </a:t>
            </a:r>
            <a:endParaRPr lang="en-US" sz="2000" dirty="0"/>
          </a:p>
          <a:p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140" y="60443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4</a:t>
            </a:fld>
            <a:endParaRPr lang="en-US"/>
          </a:p>
        </p:txBody>
      </p:sp>
      <p:pic>
        <p:nvPicPr>
          <p:cNvPr id="7" name="04semanticDrif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Semantic Drift Problem </a:t>
            </a:r>
            <a:r>
              <a:rPr lang="en-US" b="0" dirty="0" smtClean="0">
                <a:solidFill>
                  <a:schemeClr val="bg1">
                    <a:lumMod val="85000"/>
                  </a:schemeClr>
                </a:solidFill>
              </a:rPr>
              <a:t>in Information Extraction</a:t>
            </a:r>
            <a:endParaRPr lang="en-US" b="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Previous Methods </a:t>
            </a:r>
            <a:r>
              <a:rPr lang="en-US" b="0" dirty="0" smtClean="0"/>
              <a:t>for Overcoming Semantic Drift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Our Method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Intuition</a:t>
            </a:r>
          </a:p>
          <a:p>
            <a:pPr lvl="1"/>
            <a:r>
              <a:rPr lang="en-US" dirty="0" smtClean="0"/>
              <a:t>What is </a:t>
            </a:r>
            <a:r>
              <a:rPr lang="en-US" b="1" dirty="0" smtClean="0">
                <a:solidFill>
                  <a:srgbClr val="000090"/>
                </a:solidFill>
              </a:rPr>
              <a:t>DPs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(Drifting Points)?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</a:t>
            </a:r>
            <a:r>
              <a:rPr lang="en-US" b="1" dirty="0">
                <a:solidFill>
                  <a:srgbClr val="000090"/>
                </a:solidFill>
              </a:rPr>
              <a:t>find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/>
              <a:t>DPs?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do </a:t>
            </a:r>
            <a:r>
              <a:rPr lang="en-US" dirty="0" smtClean="0"/>
              <a:t>DPs-based </a:t>
            </a:r>
            <a:r>
              <a:rPr lang="en-US" altLang="zh-CN" b="1" dirty="0" smtClean="0">
                <a:solidFill>
                  <a:srgbClr val="000090"/>
                </a:solidFill>
              </a:rPr>
              <a:t>Cl</a:t>
            </a:r>
            <a:r>
              <a:rPr lang="en-US" b="1" dirty="0" smtClean="0">
                <a:solidFill>
                  <a:srgbClr val="000090"/>
                </a:solidFill>
              </a:rPr>
              <a:t>eaning</a:t>
            </a:r>
            <a:r>
              <a:rPr lang="en-US" dirty="0" smtClean="0"/>
              <a:t>?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Experimental Results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Conclusion</a:t>
            </a:r>
            <a:endParaRPr lang="en-US" dirty="0"/>
          </a:p>
          <a:p>
            <a:pPr lvl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5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Previous Work </a:t>
            </a:r>
            <a:endParaRPr lang="en-US" cap="non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52600"/>
            <a:ext cx="75438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1700" b="0" dirty="0" smtClean="0"/>
              <a:t>1. </a:t>
            </a:r>
            <a:r>
              <a:rPr lang="en-US" sz="1700" dirty="0" smtClean="0"/>
              <a:t>Mutual exclusive</a:t>
            </a:r>
            <a:r>
              <a:rPr lang="en-US" sz="1700" b="0" dirty="0" smtClean="0"/>
              <a:t>: </a:t>
            </a:r>
            <a:r>
              <a:rPr lang="en-US" sz="1700" b="0" dirty="0"/>
              <a:t>We consider two concepts </a:t>
            </a:r>
            <a:r>
              <a:rPr lang="en-US" altLang="zh-CN" sz="1700" b="0" dirty="0" smtClean="0"/>
              <a:t>as</a:t>
            </a:r>
            <a:r>
              <a:rPr lang="en-US" sz="1700" b="0" dirty="0" smtClean="0"/>
              <a:t> </a:t>
            </a:r>
            <a:r>
              <a:rPr lang="en-US" sz="1700" b="0" dirty="0"/>
              <a:t>mutually exclusive, if they share no instances </a:t>
            </a:r>
            <a:r>
              <a:rPr lang="en-US" sz="1700" b="0" dirty="0" smtClean="0"/>
              <a:t>or sub</a:t>
            </a:r>
            <a:r>
              <a:rPr lang="en-US" altLang="zh-CN" sz="1700" b="0" dirty="0" smtClean="0"/>
              <a:t>-</a:t>
            </a:r>
            <a:r>
              <a:rPr lang="en-US" sz="1700" b="0" dirty="0" smtClean="0"/>
              <a:t>concepts.</a:t>
            </a:r>
          </a:p>
          <a:p>
            <a:pPr marL="800100" lvl="1" indent="-342900"/>
            <a:r>
              <a:rPr lang="en-US" sz="1700" i="1" dirty="0" err="1" smtClean="0"/>
              <a:t>Eg</a:t>
            </a:r>
            <a:r>
              <a:rPr lang="en-US" sz="1700" i="1" dirty="0" smtClean="0"/>
              <a:t>. “</a:t>
            </a:r>
            <a:r>
              <a:rPr lang="en-US" altLang="zh-CN" sz="1700" i="1" dirty="0" smtClean="0">
                <a:solidFill>
                  <a:srgbClr val="0000FF"/>
                </a:solidFill>
              </a:rPr>
              <a:t>P</a:t>
            </a:r>
            <a:r>
              <a:rPr lang="en-US" sz="1700" i="1" dirty="0" smtClean="0">
                <a:solidFill>
                  <a:srgbClr val="0000FF"/>
                </a:solidFill>
              </a:rPr>
              <a:t>oliticians</a:t>
            </a:r>
            <a:r>
              <a:rPr lang="en-US" sz="1700" i="1" dirty="0"/>
              <a:t>” and </a:t>
            </a:r>
            <a:r>
              <a:rPr lang="en-US" sz="1700" i="1" dirty="0" smtClean="0"/>
              <a:t>“</a:t>
            </a:r>
            <a:r>
              <a:rPr lang="en-US" altLang="zh-CN" sz="1700" i="1" dirty="0" smtClean="0">
                <a:solidFill>
                  <a:srgbClr val="0000FF"/>
                </a:solidFill>
              </a:rPr>
              <a:t>C</a:t>
            </a:r>
            <a:r>
              <a:rPr lang="en-US" sz="1700" i="1" dirty="0" smtClean="0">
                <a:solidFill>
                  <a:srgbClr val="0000FF"/>
                </a:solidFill>
              </a:rPr>
              <a:t>ities</a:t>
            </a:r>
            <a:r>
              <a:rPr lang="en-US" sz="1700" i="1" dirty="0"/>
              <a:t>” are exclusive</a:t>
            </a:r>
            <a:r>
              <a:rPr lang="en-US" sz="1700" i="1" dirty="0" smtClean="0"/>
              <a:t>,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if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we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get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“</a:t>
            </a:r>
            <a:r>
              <a:rPr lang="en-US" altLang="zh-CN" sz="1700" i="1" dirty="0" smtClean="0">
                <a:solidFill>
                  <a:srgbClr val="0000FF"/>
                </a:solidFill>
              </a:rPr>
              <a:t>Beijing</a:t>
            </a:r>
            <a:r>
              <a:rPr lang="zh-CN" altLang="en-US" sz="1700" i="1" dirty="0" smtClean="0">
                <a:solidFill>
                  <a:srgbClr val="0000FF"/>
                </a:solidFill>
              </a:rPr>
              <a:t> </a:t>
            </a:r>
            <a:r>
              <a:rPr lang="en-US" altLang="zh-CN" sz="1700" i="1" dirty="0" err="1" smtClean="0">
                <a:solidFill>
                  <a:srgbClr val="0000FF"/>
                </a:solidFill>
              </a:rPr>
              <a:t>isA</a:t>
            </a:r>
            <a:r>
              <a:rPr lang="zh-CN" altLang="en-US" sz="1700" i="1" dirty="0" smtClean="0">
                <a:solidFill>
                  <a:srgbClr val="0000FF"/>
                </a:solidFill>
              </a:rPr>
              <a:t> </a:t>
            </a:r>
            <a:r>
              <a:rPr lang="en-US" altLang="zh-CN" sz="1700" i="1" dirty="0" smtClean="0">
                <a:solidFill>
                  <a:srgbClr val="0000FF"/>
                </a:solidFill>
              </a:rPr>
              <a:t>City</a:t>
            </a:r>
            <a:r>
              <a:rPr lang="en-US" altLang="zh-CN" sz="1700" i="1" dirty="0" smtClean="0"/>
              <a:t>”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and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“</a:t>
            </a:r>
            <a:r>
              <a:rPr lang="en-US" altLang="zh-CN" sz="1700" i="1" dirty="0" smtClean="0">
                <a:solidFill>
                  <a:srgbClr val="0000FF"/>
                </a:solidFill>
              </a:rPr>
              <a:t>Beijing</a:t>
            </a:r>
            <a:r>
              <a:rPr lang="zh-CN" altLang="en-US" sz="1700" i="1" dirty="0" smtClean="0">
                <a:solidFill>
                  <a:srgbClr val="0000FF"/>
                </a:solidFill>
              </a:rPr>
              <a:t> </a:t>
            </a:r>
            <a:r>
              <a:rPr lang="en-US" altLang="zh-CN" sz="1700" i="1" dirty="0" err="1" smtClean="0">
                <a:solidFill>
                  <a:srgbClr val="0000FF"/>
                </a:solidFill>
              </a:rPr>
              <a:t>isA</a:t>
            </a:r>
            <a:r>
              <a:rPr lang="zh-CN" altLang="en-US" sz="1700" i="1" dirty="0" smtClean="0">
                <a:solidFill>
                  <a:srgbClr val="0000FF"/>
                </a:solidFill>
              </a:rPr>
              <a:t> </a:t>
            </a:r>
            <a:r>
              <a:rPr lang="en-US" altLang="zh-CN" sz="1700" i="1" dirty="0" smtClean="0">
                <a:solidFill>
                  <a:srgbClr val="0000FF"/>
                </a:solidFill>
              </a:rPr>
              <a:t>Politician</a:t>
            </a:r>
            <a:r>
              <a:rPr lang="en-US" altLang="zh-CN" sz="1700" i="1" dirty="0" smtClean="0"/>
              <a:t>”,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there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must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be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something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wrong.</a:t>
            </a:r>
            <a:endParaRPr lang="en-US" sz="1700" i="1" dirty="0" smtClean="0"/>
          </a:p>
          <a:p>
            <a:pPr marL="800100" lvl="1" indent="-342900"/>
            <a:r>
              <a:rPr lang="en-US" sz="1700" b="1" i="1" dirty="0" smtClean="0"/>
              <a:t>Drawback: </a:t>
            </a:r>
            <a:r>
              <a:rPr lang="en-US" sz="1700" b="1" i="1" dirty="0" smtClean="0">
                <a:solidFill>
                  <a:srgbClr val="FF0000"/>
                </a:solidFill>
              </a:rPr>
              <a:t>Can not</a:t>
            </a:r>
            <a:r>
              <a:rPr lang="en-US" sz="1700" b="1" i="1" dirty="0" smtClean="0"/>
              <a:t> </a:t>
            </a:r>
            <a:r>
              <a:rPr lang="en-US" sz="1700" b="0" i="1" dirty="0" smtClean="0"/>
              <a:t>identify </a:t>
            </a:r>
            <a:r>
              <a:rPr lang="en-US" sz="1700" b="0" i="1" dirty="0"/>
              <a:t>error entities under </a:t>
            </a:r>
            <a:r>
              <a:rPr lang="en-US" sz="1700" b="0" i="1" dirty="0" smtClean="0"/>
              <a:t>non mutual </a:t>
            </a:r>
            <a:r>
              <a:rPr lang="en-US" sz="1700" b="0" i="1" dirty="0"/>
              <a:t>exclusion classes</a:t>
            </a:r>
            <a:r>
              <a:rPr lang="en-US" sz="1700" b="0" i="1" dirty="0" smtClean="0"/>
              <a:t>.</a:t>
            </a:r>
            <a:endParaRPr lang="en-US" sz="1700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1700" b="0" dirty="0" smtClean="0"/>
              <a:t>2. </a:t>
            </a:r>
            <a:r>
              <a:rPr lang="en-US" altLang="zh-CN" sz="1700" dirty="0" smtClean="0"/>
              <a:t>Heuristic</a:t>
            </a:r>
            <a:r>
              <a:rPr lang="en-US" sz="1700" dirty="0" smtClean="0"/>
              <a:t> ranking-based Method</a:t>
            </a:r>
            <a:r>
              <a:rPr lang="zh-CN" altLang="en-US" sz="1700" b="0" dirty="0" smtClean="0"/>
              <a:t>:</a:t>
            </a:r>
            <a:r>
              <a:rPr lang="en-US" sz="1700" b="0" dirty="0" smtClean="0"/>
              <a:t> </a:t>
            </a:r>
            <a:r>
              <a:rPr lang="en-US" altLang="zh-CN" sz="1700" b="0" dirty="0" smtClean="0"/>
              <a:t>O</a:t>
            </a:r>
            <a:r>
              <a:rPr lang="en-US" sz="1700" b="0" dirty="0" smtClean="0"/>
              <a:t>nly keep the most </a:t>
            </a:r>
            <a:r>
              <a:rPr lang="en-US" sz="1700" b="0" dirty="0"/>
              <a:t>promising </a:t>
            </a:r>
            <a:r>
              <a:rPr lang="en-US" sz="1700" b="0" dirty="0" smtClean="0"/>
              <a:t>extractions in </a:t>
            </a:r>
            <a:r>
              <a:rPr lang="en-US" sz="1700" b="0" dirty="0"/>
              <a:t>each </a:t>
            </a:r>
            <a:r>
              <a:rPr lang="en-US" sz="1700" b="0" dirty="0" smtClean="0"/>
              <a:t>iteration.</a:t>
            </a:r>
          </a:p>
          <a:p>
            <a:pPr marL="800100" lvl="1" indent="-342900"/>
            <a:r>
              <a:rPr lang="en-US" altLang="zh-CN" sz="1700" i="1" dirty="0"/>
              <a:t>E.g.</a:t>
            </a:r>
            <a:r>
              <a:rPr lang="zh-CN" altLang="en-US" sz="1700" i="1" dirty="0"/>
              <a:t> </a:t>
            </a:r>
            <a:r>
              <a:rPr lang="en-US" altLang="zh-CN" sz="1700" i="1" dirty="0" smtClean="0"/>
              <a:t>A</a:t>
            </a:r>
            <a:r>
              <a:rPr lang="en-US" sz="1700" i="1" dirty="0" smtClean="0"/>
              <a:t>ccording </a:t>
            </a:r>
            <a:r>
              <a:rPr lang="en-US" sz="1700" i="1" dirty="0"/>
              <a:t>to the </a:t>
            </a:r>
            <a:r>
              <a:rPr lang="en-US" sz="1700" i="1" dirty="0">
                <a:solidFill>
                  <a:srgbClr val="0000FF"/>
                </a:solidFill>
              </a:rPr>
              <a:t>number</a:t>
            </a:r>
            <a:r>
              <a:rPr lang="en-US" sz="1700" i="1" dirty="0"/>
              <a:t> and the </a:t>
            </a:r>
            <a:r>
              <a:rPr lang="en-US" sz="1700" i="1" dirty="0">
                <a:solidFill>
                  <a:srgbClr val="0000FF"/>
                </a:solidFill>
              </a:rPr>
              <a:t>reliability</a:t>
            </a:r>
            <a:r>
              <a:rPr lang="en-US" sz="1700" i="1" dirty="0"/>
              <a:t> of </a:t>
            </a:r>
            <a:r>
              <a:rPr lang="en-US" sz="1700" i="1" dirty="0" smtClean="0"/>
              <a:t>patterns or sentences </a:t>
            </a:r>
            <a:r>
              <a:rPr lang="en-US" sz="1700" i="1" dirty="0"/>
              <a:t>generating </a:t>
            </a:r>
            <a:r>
              <a:rPr lang="en-US" sz="1700" i="1" dirty="0" smtClean="0"/>
              <a:t>them</a:t>
            </a:r>
          </a:p>
          <a:p>
            <a:pPr marL="800100" lvl="1" indent="-342900"/>
            <a:r>
              <a:rPr lang="en-US" sz="1700" b="1" i="1" dirty="0" smtClean="0"/>
              <a:t>Drawback: </a:t>
            </a:r>
            <a:r>
              <a:rPr lang="en-US" altLang="zh-CN" sz="1700" i="1" dirty="0" smtClean="0"/>
              <a:t>Ha</a:t>
            </a:r>
            <a:r>
              <a:rPr lang="en-US" sz="1700" i="1" dirty="0" smtClean="0"/>
              <a:t>rd to give a threshold</a:t>
            </a:r>
            <a:r>
              <a:rPr lang="en-US" altLang="zh-CN" sz="1700" i="1" dirty="0" smtClean="0"/>
              <a:t>,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may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cause</a:t>
            </a:r>
            <a:r>
              <a:rPr lang="zh-CN" altLang="en-US" sz="1700" i="1" dirty="0" smtClean="0"/>
              <a:t> </a:t>
            </a:r>
            <a:r>
              <a:rPr lang="en-US" altLang="zh-CN" sz="1700" i="1" dirty="0" smtClean="0"/>
              <a:t>a</a:t>
            </a:r>
            <a:r>
              <a:rPr lang="zh-CN" altLang="en-US" sz="1700" i="1" dirty="0" smtClean="0"/>
              <a:t> </a:t>
            </a:r>
            <a:r>
              <a:rPr lang="en-US" altLang="zh-CN" sz="1700" b="1" i="1" dirty="0" smtClean="0">
                <a:solidFill>
                  <a:srgbClr val="FF0000"/>
                </a:solidFill>
              </a:rPr>
              <a:t>low</a:t>
            </a:r>
            <a:r>
              <a:rPr lang="zh-CN" altLang="en-US" sz="1700" b="1" i="1" dirty="0" smtClean="0">
                <a:solidFill>
                  <a:srgbClr val="FF0000"/>
                </a:solidFill>
              </a:rPr>
              <a:t> </a:t>
            </a:r>
            <a:r>
              <a:rPr lang="en-US" altLang="zh-CN" sz="1700" b="1" i="1" dirty="0" smtClean="0">
                <a:solidFill>
                  <a:srgbClr val="FF0000"/>
                </a:solidFill>
              </a:rPr>
              <a:t>recall</a:t>
            </a:r>
            <a:r>
              <a:rPr lang="en-US" altLang="zh-CN" sz="1700" i="1" dirty="0" smtClean="0"/>
              <a:t>.</a:t>
            </a:r>
            <a:endParaRPr lang="en-US" altLang="zh-CN" sz="1700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700" b="0" dirty="0" smtClean="0"/>
              <a:t>3</a:t>
            </a:r>
            <a:r>
              <a:rPr lang="en-US" altLang="zh-CN" sz="1700" b="0" dirty="0"/>
              <a:t>.</a:t>
            </a:r>
            <a:r>
              <a:rPr lang="zh-CN" altLang="en-US" sz="1700" b="0" dirty="0"/>
              <a:t> </a:t>
            </a:r>
            <a:r>
              <a:rPr lang="en-US" sz="1700" dirty="0"/>
              <a:t>Coupled Learning</a:t>
            </a:r>
            <a:r>
              <a:rPr lang="zh-CN" altLang="en-US" sz="1700" dirty="0"/>
              <a:t> </a:t>
            </a:r>
            <a:r>
              <a:rPr lang="en-US" altLang="zh-CN" sz="1700" dirty="0"/>
              <a:t>for</a:t>
            </a:r>
            <a:r>
              <a:rPr lang="zh-CN" altLang="en-US" sz="1700" dirty="0"/>
              <a:t> </a:t>
            </a:r>
            <a:r>
              <a:rPr lang="en-US" altLang="zh-CN" sz="1700" dirty="0"/>
              <a:t>IE:</a:t>
            </a:r>
            <a:r>
              <a:rPr lang="zh-CN" altLang="en-US" sz="1700" dirty="0"/>
              <a:t> </a:t>
            </a:r>
            <a:r>
              <a:rPr lang="en-US" altLang="zh-CN" sz="1700" b="0" dirty="0"/>
              <a:t>Coupling the simultaneous training of many extractors</a:t>
            </a:r>
            <a:r>
              <a:rPr lang="zh-CN" altLang="en-US" sz="1700" b="0" dirty="0"/>
              <a:t>. </a:t>
            </a:r>
            <a:endParaRPr lang="en-US" altLang="zh-CN" sz="1700" b="0" dirty="0"/>
          </a:p>
          <a:p>
            <a:pPr marL="800100" lvl="1" indent="-342900"/>
            <a:r>
              <a:rPr lang="en-US" sz="1700" i="1" dirty="0"/>
              <a:t>They reported a high accuracy by </a:t>
            </a:r>
            <a:r>
              <a:rPr lang="en-US" sz="1700" i="1" dirty="0">
                <a:solidFill>
                  <a:srgbClr val="0000FF"/>
                </a:solidFill>
              </a:rPr>
              <a:t>enforcing constraints</a:t>
            </a:r>
            <a:r>
              <a:rPr lang="en-US" sz="1700" i="1" dirty="0"/>
              <a:t>, including mutual exclusion, type checking, given as domain knowledge</a:t>
            </a:r>
          </a:p>
          <a:p>
            <a:pPr marL="800100" lvl="1" indent="-342900"/>
            <a:r>
              <a:rPr lang="en-US" sz="1700" b="1" i="1" dirty="0"/>
              <a:t>Drawback: </a:t>
            </a:r>
            <a:r>
              <a:rPr lang="en-US" sz="1700" i="1" dirty="0"/>
              <a:t>hurt the recall of the extraction</a:t>
            </a:r>
            <a:r>
              <a:rPr lang="en-US" sz="1700" i="1" dirty="0" smtClean="0"/>
              <a:t>.</a:t>
            </a:r>
            <a:endParaRPr lang="en-US" sz="17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6</a:t>
            </a:fld>
            <a:endParaRPr lang="en-US"/>
          </a:p>
        </p:txBody>
      </p:sp>
      <p:pic>
        <p:nvPicPr>
          <p:cNvPr id="6" name="06previouswor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0422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Semantic Drift Problem </a:t>
            </a:r>
            <a:r>
              <a:rPr lang="en-US" b="0" dirty="0" smtClean="0">
                <a:solidFill>
                  <a:schemeClr val="bg1">
                    <a:lumMod val="85000"/>
                  </a:schemeClr>
                </a:solidFill>
              </a:rPr>
              <a:t>in Information Extraction</a:t>
            </a:r>
            <a:endParaRPr lang="en-US" b="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Previous Methods </a:t>
            </a:r>
            <a:r>
              <a:rPr lang="en-US" b="0" dirty="0" smtClean="0">
                <a:solidFill>
                  <a:srgbClr val="D9D9D9"/>
                </a:solidFill>
              </a:rPr>
              <a:t>for Overcoming Semantic Drift</a:t>
            </a:r>
            <a:endParaRPr lang="en-US" b="0" dirty="0">
              <a:solidFill>
                <a:srgbClr val="D9D9D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Our Method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Intuition</a:t>
            </a:r>
          </a:p>
          <a:p>
            <a:pPr lvl="1"/>
            <a:r>
              <a:rPr lang="en-US" dirty="0" smtClean="0"/>
              <a:t>What is </a:t>
            </a:r>
            <a:r>
              <a:rPr lang="en-US" b="1" dirty="0" smtClean="0">
                <a:solidFill>
                  <a:srgbClr val="000090"/>
                </a:solidFill>
              </a:rPr>
              <a:t>DPs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(Drifting Points)?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</a:t>
            </a:r>
            <a:r>
              <a:rPr lang="en-US" b="1" dirty="0">
                <a:solidFill>
                  <a:srgbClr val="000090"/>
                </a:solidFill>
              </a:rPr>
              <a:t>find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/>
              <a:t>DPs?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do </a:t>
            </a:r>
            <a:r>
              <a:rPr lang="en-US" dirty="0" smtClean="0"/>
              <a:t>DPs-based </a:t>
            </a:r>
            <a:r>
              <a:rPr lang="en-US" altLang="zh-CN" b="1" dirty="0" smtClean="0">
                <a:solidFill>
                  <a:srgbClr val="000090"/>
                </a:solidFill>
              </a:rPr>
              <a:t>Cl</a:t>
            </a:r>
            <a:r>
              <a:rPr lang="en-US" b="1" dirty="0" smtClean="0">
                <a:solidFill>
                  <a:srgbClr val="000090"/>
                </a:solidFill>
              </a:rPr>
              <a:t>eaning</a:t>
            </a:r>
            <a:r>
              <a:rPr lang="en-US" dirty="0" smtClean="0"/>
              <a:t>?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Experimental Results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Conclusion</a:t>
            </a:r>
            <a:endParaRPr lang="en-US" dirty="0"/>
          </a:p>
          <a:p>
            <a:pPr lvl="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7</a:t>
            </a:fld>
            <a:endParaRPr lang="en-US"/>
          </a:p>
        </p:txBody>
      </p:sp>
      <p:pic>
        <p:nvPicPr>
          <p:cNvPr id="6" name="07outl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60332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3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34400" cy="1371600"/>
          </a:xfrm>
        </p:spPr>
        <p:txBody>
          <a:bodyPr/>
          <a:lstStyle/>
          <a:p>
            <a:r>
              <a:rPr lang="en-US" cap="none" dirty="0" smtClean="0"/>
              <a:t>IE Process</a:t>
            </a:r>
            <a:endParaRPr lang="en-US" cap="non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3" indent="-342900">
              <a:buFont typeface="Arial" pitchFamily="34" charset="0"/>
              <a:buChar char="•"/>
            </a:pPr>
            <a:r>
              <a:rPr lang="en-US" altLang="zh-CN" i="1" dirty="0" smtClean="0"/>
              <a:t>1</a:t>
            </a:r>
            <a:r>
              <a:rPr lang="en-US" altLang="zh-CN" i="1" baseline="30000" dirty="0" smtClean="0"/>
              <a:t>st</a:t>
            </a:r>
            <a:r>
              <a:rPr lang="zh-CN" altLang="en-US" i="1" dirty="0" smtClean="0"/>
              <a:t> </a:t>
            </a:r>
            <a:r>
              <a:rPr lang="en-US" i="1" dirty="0" smtClean="0"/>
              <a:t>Iteration:</a:t>
            </a:r>
            <a:endParaRPr lang="en-US" i="1" dirty="0"/>
          </a:p>
          <a:p>
            <a:pPr marL="800100" lvl="4" indent="-342900"/>
            <a:r>
              <a:rPr lang="en-US" i="1" u="sng" dirty="0" smtClean="0"/>
              <a:t>A</a:t>
            </a:r>
            <a:r>
              <a:rPr lang="en-US" i="1" dirty="0" smtClean="0"/>
              <a:t> </a:t>
            </a:r>
            <a:r>
              <a:rPr lang="en-US" b="1" i="1" dirty="0" smtClean="0"/>
              <a:t>such as</a:t>
            </a:r>
            <a:r>
              <a:rPr lang="en-US" i="1" dirty="0" smtClean="0"/>
              <a:t> </a:t>
            </a:r>
            <a:r>
              <a:rPr lang="en-US" i="1" u="sng" dirty="0" smtClean="0"/>
              <a:t>a1</a:t>
            </a:r>
            <a:r>
              <a:rPr lang="en-US" i="1" dirty="0"/>
              <a:t> </a:t>
            </a:r>
            <a:r>
              <a:rPr lang="en-US" i="1" dirty="0" smtClean="0"/>
              <a:t>and </a:t>
            </a:r>
            <a:r>
              <a:rPr lang="en-US" i="1" u="sng" dirty="0" smtClean="0"/>
              <a:t>a2</a:t>
            </a:r>
            <a:r>
              <a:rPr lang="en-US" i="1" dirty="0" smtClean="0"/>
              <a:t>.</a:t>
            </a:r>
          </a:p>
          <a:p>
            <a:pPr marL="800100" lvl="4" indent="-342900"/>
            <a:endParaRPr lang="en-US" i="1" dirty="0" smtClean="0"/>
          </a:p>
          <a:p>
            <a:pPr marL="800100" lvl="4" indent="-342900"/>
            <a:endParaRPr lang="en-US" i="1" dirty="0" smtClean="0"/>
          </a:p>
          <a:p>
            <a:pPr marL="342900" lvl="3" indent="-342900">
              <a:buFont typeface="Arial" pitchFamily="34" charset="0"/>
              <a:buChar char="•"/>
            </a:pPr>
            <a:r>
              <a:rPr lang="en-US" altLang="zh-CN" i="1" dirty="0" smtClean="0"/>
              <a:t>2</a:t>
            </a:r>
            <a:r>
              <a:rPr lang="en-US" altLang="zh-CN" i="1" baseline="30000" dirty="0" smtClean="0"/>
              <a:t>nd</a:t>
            </a:r>
            <a:r>
              <a:rPr lang="zh-CN" altLang="en-US" i="1" dirty="0" smtClean="0"/>
              <a:t> </a:t>
            </a:r>
            <a:r>
              <a:rPr lang="en-US" i="1" dirty="0" smtClean="0"/>
              <a:t>Iteration:</a:t>
            </a:r>
          </a:p>
          <a:p>
            <a:pPr marL="800100" lvl="4" indent="-342900"/>
            <a:r>
              <a:rPr lang="en-US" i="1" u="sng" dirty="0" smtClean="0"/>
              <a:t>A</a:t>
            </a:r>
            <a:r>
              <a:rPr lang="en-US" i="1" dirty="0" smtClean="0"/>
              <a:t> other than B </a:t>
            </a:r>
            <a:r>
              <a:rPr lang="en-US" b="1" i="1" dirty="0" smtClean="0"/>
              <a:t>such as </a:t>
            </a:r>
            <a:r>
              <a:rPr lang="en-US" i="1" u="sng" dirty="0" smtClean="0"/>
              <a:t>a3</a:t>
            </a:r>
            <a:r>
              <a:rPr lang="en-US" i="1" dirty="0" smtClean="0"/>
              <a:t>, </a:t>
            </a:r>
            <a:r>
              <a:rPr lang="en-US" i="1" u="sng" dirty="0" smtClean="0"/>
              <a:t>a4</a:t>
            </a:r>
            <a:r>
              <a:rPr lang="en-US" i="1" dirty="0" smtClean="0"/>
              <a:t> and </a:t>
            </a:r>
            <a:r>
              <a:rPr lang="en-US" i="1" u="sng" dirty="0" smtClean="0"/>
              <a:t>a2</a:t>
            </a:r>
            <a:r>
              <a:rPr lang="en-US" i="1" dirty="0" smtClean="0"/>
              <a:t>.</a:t>
            </a:r>
            <a:endParaRPr lang="en-US" i="1" dirty="0"/>
          </a:p>
          <a:p>
            <a:pPr marL="342900" lvl="3" indent="-342900">
              <a:buFont typeface="Arial" pitchFamily="34" charset="0"/>
              <a:buChar char="•"/>
            </a:pPr>
            <a:endParaRPr lang="en-US" i="1" dirty="0" smtClean="0"/>
          </a:p>
          <a:p>
            <a:pPr marL="342900" lvl="3" indent="-342900">
              <a:buFont typeface="Arial" pitchFamily="34" charset="0"/>
              <a:buChar char="•"/>
            </a:pPr>
            <a:endParaRPr lang="en-US" i="1" dirty="0" smtClean="0"/>
          </a:p>
          <a:p>
            <a:pPr marL="342900" lvl="3" indent="-342900">
              <a:buFont typeface="Arial" pitchFamily="34" charset="0"/>
              <a:buChar char="•"/>
            </a:pPr>
            <a:r>
              <a:rPr lang="en-US" altLang="zh-CN" i="1" dirty="0" smtClean="0"/>
              <a:t>3</a:t>
            </a:r>
            <a:r>
              <a:rPr lang="en-US" altLang="zh-CN" i="1" baseline="30000" dirty="0" smtClean="0"/>
              <a:t>rd</a:t>
            </a:r>
            <a:r>
              <a:rPr lang="zh-CN" altLang="en-US" i="1" dirty="0" smtClean="0"/>
              <a:t> </a:t>
            </a:r>
            <a:r>
              <a:rPr lang="en-US" i="1" dirty="0" smtClean="0"/>
              <a:t>Iteration:</a:t>
            </a:r>
          </a:p>
          <a:p>
            <a:pPr marL="800100" lvl="4" indent="-342900"/>
            <a:r>
              <a:rPr lang="en-US" i="1" dirty="0" smtClean="0"/>
              <a:t>C….. </a:t>
            </a:r>
            <a:r>
              <a:rPr lang="en-US" i="1" u="sng" dirty="0" smtClean="0"/>
              <a:t>A</a:t>
            </a:r>
            <a:r>
              <a:rPr lang="en-US" i="1" dirty="0" smtClean="0"/>
              <a:t> </a:t>
            </a:r>
            <a:r>
              <a:rPr lang="en-US" b="1" i="1" dirty="0" smtClean="0"/>
              <a:t>such as</a:t>
            </a:r>
            <a:r>
              <a:rPr lang="en-US" i="1" dirty="0" smtClean="0"/>
              <a:t> </a:t>
            </a:r>
            <a:r>
              <a:rPr lang="en-US" i="1" u="sng" dirty="0" smtClean="0"/>
              <a:t>a5</a:t>
            </a:r>
            <a:r>
              <a:rPr lang="en-US" i="1" dirty="0" smtClean="0"/>
              <a:t> and </a:t>
            </a:r>
            <a:r>
              <a:rPr lang="en-US" i="1" u="sng" dirty="0" smtClean="0"/>
              <a:t>a3</a:t>
            </a:r>
            <a:r>
              <a:rPr lang="en-US" i="1" dirty="0" smtClean="0"/>
              <a:t>.</a:t>
            </a:r>
          </a:p>
          <a:p>
            <a:pPr marL="457200" lvl="4" indent="0">
              <a:buNone/>
            </a:pPr>
            <a:endParaRPr lang="en-US" i="1" dirty="0"/>
          </a:p>
          <a:p>
            <a:pPr marL="457200" lvl="4" indent="0">
              <a:buNone/>
            </a:pPr>
            <a:r>
              <a:rPr lang="en-US" dirty="0" smtClean="0"/>
              <a:t>………</a:t>
            </a:r>
          </a:p>
          <a:p>
            <a:pPr marL="800100" lvl="4" indent="-34290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438478"/>
              </p:ext>
            </p:extLst>
          </p:nvPr>
        </p:nvGraphicFramePr>
        <p:xfrm>
          <a:off x="4114800" y="1600200"/>
          <a:ext cx="12192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CORE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a1)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a2)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578000"/>
              </p:ext>
            </p:extLst>
          </p:nvPr>
        </p:nvGraphicFramePr>
        <p:xfrm>
          <a:off x="5791200" y="2514600"/>
          <a:ext cx="1219200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Iter</a:t>
                      </a:r>
                      <a:r>
                        <a:rPr lang="en-US" dirty="0" smtClean="0"/>
                        <a:t> 2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a1)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a2)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a3)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a4)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634112"/>
              </p:ext>
            </p:extLst>
          </p:nvPr>
        </p:nvGraphicFramePr>
        <p:xfrm>
          <a:off x="7467600" y="4038600"/>
          <a:ext cx="121920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</a:tblGrid>
              <a:tr h="1524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Iter</a:t>
                      </a:r>
                      <a:r>
                        <a:rPr lang="en-US" dirty="0" smtClean="0"/>
                        <a:t> 3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a1)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a2)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a3)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(A, a4)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 smtClean="0"/>
                        <a:t>(A, a5)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8</a:t>
            </a:fld>
            <a:endParaRPr lang="en-US"/>
          </a:p>
        </p:txBody>
      </p:sp>
      <p:pic>
        <p:nvPicPr>
          <p:cNvPr id="4" name="08-ieProces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0227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8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34400" cy="1371600"/>
          </a:xfrm>
        </p:spPr>
        <p:txBody>
          <a:bodyPr/>
          <a:lstStyle/>
          <a:p>
            <a:r>
              <a:rPr lang="en-US" altLang="zh-CN" cap="none" dirty="0" smtClean="0"/>
              <a:t>Observation from Example</a:t>
            </a:r>
            <a:endParaRPr lang="en-US" cap="non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7" t="20743" r="44752" b="39191"/>
          <a:stretch/>
        </p:blipFill>
        <p:spPr bwMode="auto">
          <a:xfrm>
            <a:off x="731374" y="2019370"/>
            <a:ext cx="2995593" cy="422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600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en-US" altLang="zh-CN" baseline="30000" dirty="0" smtClean="0"/>
              <a:t>st</a:t>
            </a:r>
            <a:r>
              <a:rPr lang="zh-CN" altLang="en-US" dirty="0" smtClean="0"/>
              <a:t> </a:t>
            </a:r>
            <a:r>
              <a:rPr lang="en-US" altLang="zh-CN" dirty="0" smtClean="0"/>
              <a:t>iteration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191000" y="3733800"/>
            <a:ext cx="961029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7" t="20338" r="42831" b="47388"/>
          <a:stretch/>
        </p:blipFill>
        <p:spPr bwMode="auto">
          <a:xfrm>
            <a:off x="5339767" y="1981200"/>
            <a:ext cx="3194633" cy="411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19617" y="1600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After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5</a:t>
            </a:r>
            <a:r>
              <a:rPr lang="zh-CN" altLang="en-US" dirty="0" smtClean="0"/>
              <a:t> </a:t>
            </a:r>
            <a:r>
              <a:rPr lang="en-US" altLang="zh-CN" dirty="0" smtClean="0"/>
              <a:t>iterations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81400" y="6320135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4" indent="-342900"/>
            <a:r>
              <a:rPr lang="en-US" altLang="zh-CN" sz="2400" b="1" i="1" dirty="0" smtClean="0">
                <a:solidFill>
                  <a:srgbClr val="0000FF"/>
                </a:solidFill>
                <a:latin typeface="Arial"/>
                <a:cs typeface="Arial"/>
              </a:rPr>
              <a:t>How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Arial"/>
                <a:cs typeface="Arial"/>
              </a:rPr>
              <a:t>this</a:t>
            </a:r>
            <a:r>
              <a:rPr lang="zh-CN" altLang="en-US" sz="2400" b="1" i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400" b="1" i="1" dirty="0" smtClean="0">
                <a:solidFill>
                  <a:srgbClr val="0000FF"/>
                </a:solidFill>
                <a:latin typeface="Arial"/>
                <a:cs typeface="Arial"/>
              </a:rPr>
              <a:t>happens?</a:t>
            </a:r>
            <a:endParaRPr lang="en-US" sz="2400" b="1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EBBE-AE47-442F-B1FD-53DBFF25D9D0}" type="slidenum">
              <a:rPr lang="en-US" smtClean="0"/>
              <a:t>9</a:t>
            </a:fld>
            <a:endParaRPr lang="en-US"/>
          </a:p>
        </p:txBody>
      </p:sp>
      <p:pic>
        <p:nvPicPr>
          <p:cNvPr id="7" name="09observ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5791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2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36503</TotalTime>
  <Words>2892</Words>
  <Application>Microsoft Macintosh PowerPoint</Application>
  <PresentationFormat>On-screen Show (4:3)</PresentationFormat>
  <Paragraphs>340</Paragraphs>
  <Slides>30</Slides>
  <Notes>27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Essential</vt:lpstr>
      <vt:lpstr>Overcoming Semantic Drift in Information Extraction </vt:lpstr>
      <vt:lpstr>Outline</vt:lpstr>
      <vt:lpstr>Two Bootstrapping IE Methods</vt:lpstr>
      <vt:lpstr>Two Bootstrapping IE Methods</vt:lpstr>
      <vt:lpstr>Outline</vt:lpstr>
      <vt:lpstr>Previous Work </vt:lpstr>
      <vt:lpstr>Outline</vt:lpstr>
      <vt:lpstr>IE Process</vt:lpstr>
      <vt:lpstr>Observation from Example</vt:lpstr>
      <vt:lpstr>Intuition</vt:lpstr>
      <vt:lpstr>Types of DPs</vt:lpstr>
      <vt:lpstr>Properties about DPs</vt:lpstr>
      <vt:lpstr>Comparison, Advantages</vt:lpstr>
      <vt:lpstr>Outline</vt:lpstr>
      <vt:lpstr>Detecting DPs</vt:lpstr>
      <vt:lpstr>（1）Features</vt:lpstr>
      <vt:lpstr>（2）Preparing Training Set</vt:lpstr>
      <vt:lpstr>（3）Learning Method:  Challenges and Solutions</vt:lpstr>
      <vt:lpstr>（3）Learning Method:  General Techniques Involved</vt:lpstr>
      <vt:lpstr>Outline</vt:lpstr>
      <vt:lpstr>DPs-based Cleaning  on Sentence Level</vt:lpstr>
      <vt:lpstr>DPs-based Cleaning</vt:lpstr>
      <vt:lpstr>Outline</vt:lpstr>
      <vt:lpstr>Data Set</vt:lpstr>
      <vt:lpstr>Comparison With Previous Methods</vt:lpstr>
      <vt:lpstr>Comparison With Previous Methods</vt:lpstr>
      <vt:lpstr>Evaluation 2: cleaning Performance</vt:lpstr>
      <vt:lpstr>Efficiency Issue</vt:lpstr>
      <vt:lpstr>Conclusion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Extraction and cleaning</dc:title>
  <dc:creator>hongsli</dc:creator>
  <cp:lastModifiedBy>zhixu li</cp:lastModifiedBy>
  <cp:revision>1778</cp:revision>
  <dcterms:created xsi:type="dcterms:W3CDTF">2011-11-02T01:28:23Z</dcterms:created>
  <dcterms:modified xsi:type="dcterms:W3CDTF">2014-03-22T13:17:15Z</dcterms:modified>
</cp:coreProperties>
</file>