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0" r:id="rId7"/>
    <p:sldId id="262" r:id="rId8"/>
    <p:sldId id="263" r:id="rId9"/>
    <p:sldId id="264" r:id="rId10"/>
    <p:sldId id="266" r:id="rId11"/>
    <p:sldId id="268" r:id="rId12"/>
    <p:sldId id="267" r:id="rId13"/>
    <p:sldId id="269" r:id="rId14"/>
    <p:sldId id="270" r:id="rId15"/>
    <p:sldId id="274" r:id="rId16"/>
    <p:sldId id="275" r:id="rId17"/>
    <p:sldId id="276" r:id="rId18"/>
    <p:sldId id="277" r:id="rId19"/>
    <p:sldId id="273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1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4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6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8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8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84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6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4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00335-2DAD-5B43-A144-5046E2E1BCAC}" type="datetimeFigureOut">
              <a:rPr lang="en-US" smtClean="0"/>
              <a:t>21/03/14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51C4E-79CA-7B48-99FC-163977BD5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2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baseline="30000" dirty="0"/>
              <a:t>Efficient Skyline Computation in </a:t>
            </a:r>
            <a:r>
              <a:rPr lang="en-US" b="1" baseline="30000" dirty="0" err="1"/>
              <a:t>MapReduce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Kasper </a:t>
            </a:r>
            <a:r>
              <a:rPr lang="en-US" baseline="30000" dirty="0" err="1" smtClean="0"/>
              <a:t>Mullesgaard</a:t>
            </a:r>
            <a:r>
              <a:rPr lang="en-US" baseline="30000" dirty="0" smtClean="0"/>
              <a:t>, </a:t>
            </a:r>
            <a:r>
              <a:rPr lang="en-US" baseline="30000" dirty="0"/>
              <a:t>Jens </a:t>
            </a:r>
            <a:r>
              <a:rPr lang="en-US" baseline="30000" dirty="0" err="1"/>
              <a:t>Laurits</a:t>
            </a:r>
            <a:r>
              <a:rPr lang="en-US" baseline="30000" dirty="0"/>
              <a:t> </a:t>
            </a:r>
            <a:r>
              <a:rPr lang="en-US" baseline="30000" dirty="0" smtClean="0"/>
              <a:t>Pedersen, </a:t>
            </a:r>
            <a:r>
              <a:rPr lang="en-US" baseline="30000" dirty="0" err="1"/>
              <a:t>Hua</a:t>
            </a:r>
            <a:r>
              <a:rPr lang="en-US" baseline="30000" dirty="0"/>
              <a:t> </a:t>
            </a:r>
            <a:r>
              <a:rPr lang="en-US" baseline="30000" dirty="0" smtClean="0"/>
              <a:t>Lu</a:t>
            </a:r>
          </a:p>
          <a:p>
            <a:r>
              <a:rPr lang="en-US" baseline="30000" dirty="0" smtClean="0"/>
              <a:t>Aalborg University </a:t>
            </a:r>
          </a:p>
          <a:p>
            <a:r>
              <a:rPr lang="en-US" b="1" baseline="30000" dirty="0" err="1" smtClean="0">
                <a:solidFill>
                  <a:schemeClr val="tx1"/>
                </a:solidFill>
              </a:rPr>
              <a:t>Yongluan</a:t>
            </a:r>
            <a:r>
              <a:rPr lang="en-US" b="1" baseline="30000" dirty="0" smtClean="0">
                <a:solidFill>
                  <a:schemeClr val="tx1"/>
                </a:solidFill>
              </a:rPr>
              <a:t> Zhou</a:t>
            </a:r>
          </a:p>
          <a:p>
            <a:r>
              <a:rPr lang="en-US" b="1" baseline="30000" dirty="0" smtClean="0">
                <a:solidFill>
                  <a:schemeClr val="tx1"/>
                </a:solidFill>
              </a:rPr>
              <a:t>University of S</a:t>
            </a:r>
            <a:r>
              <a:rPr lang="en-US" b="1" baseline="30000" dirty="0" smtClean="0">
                <a:solidFill>
                  <a:schemeClr val="tx1"/>
                </a:solidFill>
              </a:rPr>
              <a:t>outhern </a:t>
            </a:r>
            <a:r>
              <a:rPr lang="en-US" b="1" baseline="30000" dirty="0" smtClean="0">
                <a:solidFill>
                  <a:schemeClr val="tx1"/>
                </a:solidFill>
              </a:rPr>
              <a:t>Denmark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Multi-Reducer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0300"/>
          </a:xfrm>
        </p:spPr>
        <p:txBody>
          <a:bodyPr/>
          <a:lstStyle/>
          <a:p>
            <a:r>
              <a:rPr lang="en-US" dirty="0" smtClean="0"/>
              <a:t>The single reducer still performs significant work for detecting global skyline </a:t>
            </a:r>
          </a:p>
          <a:p>
            <a:pPr lvl="1"/>
            <a:r>
              <a:rPr lang="en-US" dirty="0" smtClean="0"/>
              <a:t>limits the degree of parallelization</a:t>
            </a:r>
          </a:p>
          <a:p>
            <a:r>
              <a:rPr lang="en-US" dirty="0" smtClean="0"/>
              <a:t>Idea: independent partition group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</a:t>
            </a:r>
            <a:r>
              <a:rPr lang="en-US" dirty="0" smtClean="0"/>
              <a:t>nti-</a:t>
            </a:r>
            <a:r>
              <a:rPr lang="en-US" dirty="0" smtClean="0">
                <a:solidFill>
                  <a:srgbClr val="0000FF"/>
                </a:solidFill>
              </a:rPr>
              <a:t>D</a:t>
            </a:r>
            <a:r>
              <a:rPr lang="en-US" dirty="0" smtClean="0"/>
              <a:t>ominating </a:t>
            </a:r>
            <a:r>
              <a:rPr lang="en-US" dirty="0" smtClean="0">
                <a:solidFill>
                  <a:srgbClr val="0000FF"/>
                </a:solidFill>
              </a:rPr>
              <a:t>R</a:t>
            </a:r>
            <a:r>
              <a:rPr lang="en-US" dirty="0" smtClean="0"/>
              <a:t>egion (</a:t>
            </a:r>
            <a:r>
              <a:rPr lang="en-US" dirty="0" smtClean="0">
                <a:solidFill>
                  <a:srgbClr val="0000FF"/>
                </a:solidFill>
              </a:rPr>
              <a:t>ADR)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I</a:t>
            </a:r>
            <a:r>
              <a:rPr lang="en-US" dirty="0" smtClean="0"/>
              <a:t>ndependent </a:t>
            </a:r>
            <a:r>
              <a:rPr lang="en-US" dirty="0" smtClean="0">
                <a:solidFill>
                  <a:srgbClr val="0000FF"/>
                </a:solidFill>
              </a:rPr>
              <a:t>P</a:t>
            </a:r>
            <a:r>
              <a:rPr lang="en-US" dirty="0" smtClean="0"/>
              <a:t>artition </a:t>
            </a:r>
            <a:r>
              <a:rPr lang="en-US" dirty="0" smtClean="0">
                <a:solidFill>
                  <a:srgbClr val="0000FF"/>
                </a:solidFill>
              </a:rPr>
              <a:t>G</a:t>
            </a:r>
            <a:r>
              <a:rPr lang="en-US" dirty="0" smtClean="0"/>
              <a:t>roup: A set of partitions </a:t>
            </a:r>
            <a:r>
              <a:rPr lang="en-US" i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is an </a:t>
            </a:r>
            <a:r>
              <a:rPr lang="en-US" dirty="0" smtClean="0">
                <a:solidFill>
                  <a:srgbClr val="0000FF"/>
                </a:solidFill>
              </a:rPr>
              <a:t>IPG</a:t>
            </a:r>
            <a:r>
              <a:rPr lang="en-US" dirty="0" smtClean="0"/>
              <a:t> </a:t>
            </a:r>
            <a:r>
              <a:rPr lang="en-US" dirty="0" err="1" smtClean="0"/>
              <a:t>iff</a:t>
            </a:r>
            <a:r>
              <a:rPr lang="en-US" dirty="0" smtClean="0"/>
              <a:t>                                                holds  </a:t>
            </a:r>
          </a:p>
          <a:p>
            <a:pPr lvl="1"/>
            <a:r>
              <a:rPr lang="en-US" dirty="0" smtClean="0"/>
              <a:t>One reducer is responsible for each </a:t>
            </a:r>
            <a:r>
              <a:rPr lang="en-US" dirty="0" smtClean="0">
                <a:solidFill>
                  <a:srgbClr val="0000FF"/>
                </a:solidFill>
              </a:rPr>
              <a:t>IPG.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321174"/>
            <a:ext cx="6109494" cy="40957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5" y="5359400"/>
            <a:ext cx="3619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0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Multi-Reducer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545" b="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8767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of I.P.G.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a partition p</a:t>
            </a:r>
            <a:r>
              <a:rPr lang="en-US" baseline="-25000" dirty="0" smtClean="0"/>
              <a:t>m</a:t>
            </a:r>
            <a:r>
              <a:rPr lang="en-US" dirty="0" smtClean="0"/>
              <a:t> is a </a:t>
            </a:r>
            <a:r>
              <a:rPr lang="en-US" dirty="0" smtClean="0">
                <a:solidFill>
                  <a:srgbClr val="0000FF"/>
                </a:solidFill>
              </a:rPr>
              <a:t>maximum partition </a:t>
            </a:r>
            <a:r>
              <a:rPr lang="en-US" dirty="0" err="1" smtClean="0">
                <a:solidFill>
                  <a:srgbClr val="000000"/>
                </a:solidFill>
              </a:rPr>
              <a:t>iff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  <a:latin typeface="ArialUnicodeMS"/>
              </a:rPr>
              <a:t>∀p, p</a:t>
            </a:r>
            <a:r>
              <a:rPr lang="en-US" sz="2800" i="1" baseline="-25000" dirty="0" smtClean="0">
                <a:solidFill>
                  <a:prstClr val="black"/>
                </a:solidFill>
                <a:latin typeface="ArialUnicodeMS"/>
              </a:rPr>
              <a:t>m</a:t>
            </a:r>
            <a:r>
              <a:rPr lang="en-US" sz="2800" i="1" dirty="0" smtClean="0">
                <a:solidFill>
                  <a:prstClr val="black"/>
                </a:solidFill>
                <a:latin typeface="ArialUnicodeMS"/>
              </a:rPr>
              <a:t> ∉ </a:t>
            </a:r>
            <a:r>
              <a:rPr lang="en-US" sz="2800" i="1" dirty="0" err="1" smtClean="0">
                <a:solidFill>
                  <a:prstClr val="black"/>
                </a:solidFill>
                <a:latin typeface="ArialUnicodeMS"/>
              </a:rPr>
              <a:t>p.ADR</a:t>
            </a:r>
            <a:endParaRPr lang="en-US" sz="2800" i="1" dirty="0" smtClean="0">
              <a:solidFill>
                <a:prstClr val="black"/>
              </a:solidFill>
              <a:latin typeface="ArialUnicodeMS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Procedure:</a:t>
            </a:r>
          </a:p>
          <a:p>
            <a:pPr marL="539750" lvl="1" indent="-4445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Find a maximum partition p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</a:p>
          <a:p>
            <a:pPr marL="539750" lvl="1" indent="-4445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Generate IPG = {p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} U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p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Calibri"/>
              </a:rPr>
              <a:t>.ADR</a:t>
            </a:r>
            <a:endParaRPr lang="en-US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539750" lvl="1" indent="-444500">
              <a:buFont typeface="+mj-lt"/>
              <a:buAutoNum type="arabicPeriod"/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Remove p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  <a:cs typeface="Calibri"/>
              </a:rPr>
              <a:t>m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Calibri"/>
              </a:rPr>
              <a:t> and repeat 1</a:t>
            </a:r>
          </a:p>
          <a:p>
            <a:pPr marL="539750" indent="-444500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13400" y="3057525"/>
            <a:ext cx="3209925" cy="1047750"/>
            <a:chOff x="1809750" y="3057525"/>
            <a:chExt cx="3209925" cy="1047750"/>
          </a:xfrm>
        </p:grpSpPr>
        <p:sp>
          <p:nvSpPr>
            <p:cNvPr id="4" name="Rectangle 3"/>
            <p:cNvSpPr/>
            <p:nvPr/>
          </p:nvSpPr>
          <p:spPr>
            <a:xfrm>
              <a:off x="1809750" y="3057525"/>
              <a:ext cx="1063625" cy="104775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882900" y="3057525"/>
              <a:ext cx="1063625" cy="104775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6050" y="3057525"/>
              <a:ext cx="1063625" cy="104775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613400" y="4114800"/>
            <a:ext cx="3209925" cy="1047750"/>
            <a:chOff x="1803400" y="4114800"/>
            <a:chExt cx="3209925" cy="1047750"/>
          </a:xfrm>
        </p:grpSpPr>
        <p:sp>
          <p:nvSpPr>
            <p:cNvPr id="7" name="Rectangle 6"/>
            <p:cNvSpPr/>
            <p:nvPr/>
          </p:nvSpPr>
          <p:spPr>
            <a:xfrm>
              <a:off x="1803400" y="4114800"/>
              <a:ext cx="1063625" cy="1047750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76550" y="4114800"/>
              <a:ext cx="1063625" cy="1047750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9700" y="4114800"/>
              <a:ext cx="1063625" cy="104775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13400" y="5172075"/>
            <a:ext cx="3209925" cy="1047750"/>
            <a:chOff x="1812925" y="5187950"/>
            <a:chExt cx="3209925" cy="1047750"/>
          </a:xfrm>
        </p:grpSpPr>
        <p:sp>
          <p:nvSpPr>
            <p:cNvPr id="10" name="Rectangle 9"/>
            <p:cNvSpPr/>
            <p:nvPr/>
          </p:nvSpPr>
          <p:spPr>
            <a:xfrm>
              <a:off x="1812925" y="5187950"/>
              <a:ext cx="1063625" cy="1047750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86075" y="5187950"/>
              <a:ext cx="1063625" cy="1047750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59225" y="5187950"/>
              <a:ext cx="1063625" cy="1047750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50175" y="5172075"/>
            <a:ext cx="1073150" cy="1047750"/>
            <a:chOff x="3940175" y="5172075"/>
            <a:chExt cx="1073150" cy="104775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40175" y="5172075"/>
              <a:ext cx="1073150" cy="1047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949700" y="5172075"/>
              <a:ext cx="1063625" cy="1047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677025" y="5186363"/>
            <a:ext cx="1073150" cy="1047750"/>
            <a:chOff x="3940175" y="5172075"/>
            <a:chExt cx="1073150" cy="104775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3940175" y="5172075"/>
              <a:ext cx="1073150" cy="1047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949700" y="5172075"/>
              <a:ext cx="1063625" cy="1047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>
            <a:off x="6686550" y="4114800"/>
            <a:ext cx="1063625" cy="104775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696075" y="5187950"/>
            <a:ext cx="1063625" cy="104775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94350" y="4140200"/>
            <a:ext cx="1063625" cy="1047750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5613400" y="3057526"/>
            <a:ext cx="1054100" cy="1047750"/>
          </a:xfrm>
          <a:prstGeom prst="triangl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5607050" y="4098926"/>
            <a:ext cx="1054100" cy="1047750"/>
          </a:xfrm>
          <a:prstGeom prst="triangl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0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independent groups than #reducers</a:t>
            </a:r>
          </a:p>
          <a:p>
            <a:pPr lvl="1"/>
            <a:r>
              <a:rPr lang="en-US" dirty="0" smtClean="0"/>
              <a:t>Need allocate them to the reducers, two options: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Load balancing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Minimizing duplicate data transmission</a:t>
            </a:r>
          </a:p>
          <a:p>
            <a:r>
              <a:rPr lang="en-US" dirty="0" smtClean="0"/>
              <a:t>Elimination of duplicated skyline outputs</a:t>
            </a:r>
          </a:p>
          <a:p>
            <a:pPr lvl="1"/>
            <a:r>
              <a:rPr lang="en-US" dirty="0" smtClean="0"/>
              <a:t>A grid partition appears in multiple IPGs</a:t>
            </a:r>
          </a:p>
          <a:p>
            <a:pPr lvl="1"/>
            <a:r>
              <a:rPr lang="en-US" dirty="0" smtClean="0"/>
              <a:t>Designate one IPG as the responsible group</a:t>
            </a:r>
          </a:p>
          <a:p>
            <a:pPr lvl="2"/>
            <a:r>
              <a:rPr lang="en-US" dirty="0" smtClean="0"/>
              <a:t>Load balancing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5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13 commodity machines</a:t>
            </a:r>
          </a:p>
          <a:p>
            <a:r>
              <a:rPr lang="en-US" dirty="0" smtClean="0"/>
              <a:t>Datasets with independent and anti-correlated distribution </a:t>
            </a:r>
          </a:p>
          <a:p>
            <a:r>
              <a:rPr lang="en-US" dirty="0" smtClean="0"/>
              <a:t>Comparisons:</a:t>
            </a:r>
          </a:p>
          <a:p>
            <a:pPr lvl="1"/>
            <a:r>
              <a:rPr lang="en-US" dirty="0" smtClean="0"/>
              <a:t>MR-BNL</a:t>
            </a:r>
          </a:p>
          <a:p>
            <a:pPr lvl="1"/>
            <a:r>
              <a:rPr lang="en-US" dirty="0" smtClean="0"/>
              <a:t>MR-Angle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4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#Dimensions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8936" b="-2893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539875" y="5619750"/>
            <a:ext cx="66071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independent data, cardinality: 1×10</a:t>
            </a:r>
            <a:r>
              <a:rPr lang="en-US" sz="3200" baseline="30000" dirty="0" smtClean="0"/>
              <a:t>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610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#Dimensions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0175" b="-30175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57201" y="57150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Anti-correlated data, cardinality: 1×10</a:t>
            </a:r>
            <a:r>
              <a:rPr lang="en-US" sz="3200" baseline="30000" dirty="0" smtClean="0"/>
              <a:t>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389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Cardinality (independent data)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7437" b="-2743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57250" y="5476875"/>
            <a:ext cx="3270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Dimensions: 3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121275" y="5476875"/>
            <a:ext cx="3270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Dimensions: 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788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Cardinality (Anti-corr. data)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2159" b="-32159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857250" y="5476875"/>
            <a:ext cx="3270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Dimensions: 3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121275" y="5476875"/>
            <a:ext cx="3270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Dimensions: 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38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Reducers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l="-20946" r="-209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771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Skyline Query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Application: multi-criteria decision</a:t>
            </a:r>
            <a:endParaRPr lang="en-US" dirty="0" smtClean="0"/>
          </a:p>
          <a:p>
            <a:r>
              <a:rPr lang="en-US" dirty="0" smtClean="0"/>
              <a:t>Tuple dominance: t1 </a:t>
            </a:r>
            <a:r>
              <a:rPr lang="en-US" dirty="0" smtClean="0">
                <a:solidFill>
                  <a:srgbClr val="0000FF"/>
                </a:solidFill>
              </a:rPr>
              <a:t>dominates</a:t>
            </a:r>
            <a:r>
              <a:rPr lang="en-US" dirty="0" smtClean="0"/>
              <a:t> t2 (t1 </a:t>
            </a:r>
            <a:r>
              <a:rPr lang="en-US" dirty="0" smtClean="0">
                <a:latin typeface="STIXGeneral-Bold"/>
                <a:cs typeface="STIXGeneral-Bold"/>
              </a:rPr>
              <a:t>⊰</a:t>
            </a:r>
            <a:r>
              <a:rPr lang="en-US" dirty="0" smtClean="0"/>
              <a:t> t2)</a:t>
            </a:r>
          </a:p>
          <a:p>
            <a:pPr lvl="1"/>
            <a:r>
              <a:rPr lang="en-US" dirty="0" err="1" smtClean="0"/>
              <a:t>Iff</a:t>
            </a:r>
            <a:r>
              <a:rPr lang="en-US" dirty="0" smtClean="0"/>
              <a:t> t1 is not worse than t2 in all dimensions, and</a:t>
            </a:r>
          </a:p>
          <a:p>
            <a:pPr lvl="1"/>
            <a:r>
              <a:rPr lang="en-US" dirty="0" smtClean="0"/>
              <a:t> t1 is better than t2 in at least one dimension</a:t>
            </a:r>
          </a:p>
          <a:p>
            <a:r>
              <a:rPr lang="en-US" dirty="0" smtClean="0"/>
              <a:t>Skyline query:</a:t>
            </a:r>
          </a:p>
          <a:p>
            <a:pPr lvl="1"/>
            <a:r>
              <a:rPr lang="en-US" dirty="0" smtClean="0"/>
              <a:t>Given a dataset, returns all tuples that are not dominated by others</a:t>
            </a:r>
          </a:p>
        </p:txBody>
      </p:sp>
    </p:spTree>
    <p:extLst>
      <p:ext uri="{BB962C8B-B14F-4D97-AF65-F5344CB8AC3E}">
        <p14:creationId xmlns:p14="http://schemas.microsoft.com/office/powerpoint/2010/main" val="76098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Grid partitioning and bit strings</a:t>
            </a:r>
          </a:p>
          <a:p>
            <a:pPr lvl="1"/>
            <a:r>
              <a:rPr lang="en-US" dirty="0" smtClean="0"/>
              <a:t>Choose an appropriate # partitioning</a:t>
            </a:r>
          </a:p>
          <a:p>
            <a:r>
              <a:rPr lang="en-US" dirty="0" smtClean="0"/>
              <a:t>Exploit independent groups to enable multiple reducers </a:t>
            </a:r>
          </a:p>
          <a:p>
            <a:pPr lvl="1"/>
            <a:r>
              <a:rPr lang="en-US" dirty="0" smtClean="0"/>
              <a:t>Good for cases with large # skylines</a:t>
            </a:r>
          </a:p>
          <a:p>
            <a:pPr lvl="1"/>
            <a:r>
              <a:rPr lang="en-US" dirty="0" smtClean="0"/>
              <a:t>Merging independent groups</a:t>
            </a:r>
          </a:p>
          <a:p>
            <a:pPr lvl="1"/>
            <a:r>
              <a:rPr lang="en-US" dirty="0" smtClean="0"/>
              <a:t>Eliminate duplicate outputs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59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Scaling Skyline Computation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5467"/>
          </a:xfrm>
        </p:spPr>
        <p:txBody>
          <a:bodyPr>
            <a:normAutofit/>
          </a:bodyPr>
          <a:lstStyle/>
          <a:p>
            <a:r>
              <a:rPr lang="en-US" dirty="0" smtClean="0"/>
              <a:t>Customized solutions:</a:t>
            </a:r>
          </a:p>
          <a:p>
            <a:pPr lvl="1"/>
            <a:r>
              <a:rPr lang="en-US" dirty="0" smtClean="0"/>
              <a:t>Require arbitrary inter-node communication</a:t>
            </a:r>
            <a:endParaRPr lang="en-US" dirty="0" smtClean="0"/>
          </a:p>
          <a:p>
            <a:pPr lvl="1"/>
            <a:r>
              <a:rPr lang="en-US" dirty="0" smtClean="0"/>
              <a:t>Need software stacks to hardness a large cluster</a:t>
            </a:r>
          </a:p>
          <a:p>
            <a:pPr lvl="1"/>
            <a:r>
              <a:rPr lang="en-US" dirty="0" smtClean="0"/>
              <a:t>Unproved scalability</a:t>
            </a:r>
          </a:p>
          <a:p>
            <a:pPr lvl="1"/>
            <a:r>
              <a:rPr lang="en-US" dirty="0" smtClean="0"/>
              <a:t>Lack of fault tolerance</a:t>
            </a:r>
          </a:p>
          <a:p>
            <a:r>
              <a:rPr lang="en-US" dirty="0" smtClean="0"/>
              <a:t>General </a:t>
            </a:r>
            <a:r>
              <a:rPr lang="en-US" dirty="0" err="1" smtClean="0"/>
              <a:t>MapReduce</a:t>
            </a:r>
            <a:r>
              <a:rPr lang="en-US" dirty="0" smtClean="0"/>
              <a:t> platforms</a:t>
            </a:r>
          </a:p>
          <a:p>
            <a:pPr lvl="1"/>
            <a:r>
              <a:rPr lang="en-US" dirty="0" smtClean="0"/>
              <a:t>Availability of scalable systems, such as </a:t>
            </a:r>
            <a:r>
              <a:rPr lang="en-US" dirty="0" err="1" smtClean="0"/>
              <a:t>Hadoop</a:t>
            </a:r>
            <a:endParaRPr lang="en-US" dirty="0" smtClean="0"/>
          </a:p>
          <a:p>
            <a:pPr lvl="1"/>
            <a:r>
              <a:rPr lang="en-US" dirty="0" smtClean="0"/>
              <a:t>A strict communication/synchronization model</a:t>
            </a:r>
          </a:p>
        </p:txBody>
      </p:sp>
    </p:spTree>
    <p:extLst>
      <p:ext uri="{BB962C8B-B14F-4D97-AF65-F5344CB8AC3E}">
        <p14:creationId xmlns:p14="http://schemas.microsoft.com/office/powerpoint/2010/main" val="264764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MapReduce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3592" r="-3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058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of Skyline Computation using </a:t>
            </a:r>
            <a:r>
              <a:rPr lang="en-US" dirty="0" err="1" smtClean="0"/>
              <a:t>MapReduce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To maximize parallelization</a:t>
            </a:r>
          </a:p>
          <a:p>
            <a:pPr marL="742950" lvl="2" indent="-342900"/>
            <a:r>
              <a:rPr lang="en-US" dirty="0" smtClean="0"/>
              <a:t>Push more work to mappers, i.e. let mappers filter out more non-skyline points</a:t>
            </a:r>
          </a:p>
          <a:p>
            <a:pPr marL="742950" lvl="2" indent="-342900"/>
            <a:r>
              <a:rPr lang="en-US" dirty="0" smtClean="0"/>
              <a:t>Ability to utilize multiple reducers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However, global skylines cannot be determined by local information</a:t>
            </a:r>
          </a:p>
          <a:p>
            <a:pPr marL="742950" lvl="2" indent="-342900"/>
            <a:r>
              <a:rPr lang="en-US" dirty="0" smtClean="0"/>
              <a:t>Without global information, Mappers have very limited capabilities to filter out non-skyline points 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23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Partitioning and Bit String Representation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146" y="2259781"/>
            <a:ext cx="4945854" cy="1020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8146" y="4864953"/>
            <a:ext cx="4083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Partition Dominance: </a:t>
            </a:r>
          </a:p>
          <a:p>
            <a:r>
              <a:rPr lang="en-US" sz="2800" dirty="0" smtClean="0">
                <a:solidFill>
                  <a:srgbClr val="008000"/>
                </a:solidFill>
              </a:rPr>
              <a:t>pi </a:t>
            </a:r>
            <a:r>
              <a:rPr lang="en-US" sz="2800" dirty="0" smtClean="0">
                <a:solidFill>
                  <a:srgbClr val="008000"/>
                </a:solidFill>
                <a:latin typeface="STIXGeneral-Bold"/>
                <a:cs typeface="STIXGeneral-Bold"/>
              </a:rPr>
              <a:t>⊰ </a:t>
            </a:r>
            <a:r>
              <a:rPr lang="en-US" sz="2800" dirty="0" err="1" smtClean="0">
                <a:solidFill>
                  <a:srgbClr val="008000"/>
                </a:solidFill>
                <a:latin typeface="STIXGeneral-Bold"/>
                <a:cs typeface="STIXGeneral-Bold"/>
              </a:rPr>
              <a:t>pj</a:t>
            </a:r>
            <a:r>
              <a:rPr lang="en-US" sz="2800" dirty="0" smtClean="0">
                <a:solidFill>
                  <a:srgbClr val="008000"/>
                </a:solidFill>
                <a:latin typeface="STIXGeneral-Bold"/>
                <a:cs typeface="STIXGeneral-Bold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STIXGeneral-Bold"/>
                <a:cs typeface="STIXGeneral-Bold"/>
              </a:rPr>
              <a:t>iff</a:t>
            </a:r>
            <a:r>
              <a:rPr lang="en-US" sz="2800" dirty="0" smtClean="0">
                <a:solidFill>
                  <a:srgbClr val="008000"/>
                </a:solidFill>
                <a:latin typeface="STIXGeneral-Bold"/>
                <a:cs typeface="STIXGeneral-Bold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STIXGeneral-Bold"/>
                <a:cs typeface="STIXGeneral-Bold"/>
              </a:rPr>
              <a:t>pi.max</a:t>
            </a:r>
            <a:r>
              <a:rPr lang="en-US" sz="2800" dirty="0" smtClean="0">
                <a:solidFill>
                  <a:srgbClr val="008000"/>
                </a:solidFill>
                <a:latin typeface="STIXGeneral-Bold"/>
                <a:cs typeface="STIXGeneral-Bold"/>
              </a:rPr>
              <a:t> ⊰ </a:t>
            </a:r>
            <a:r>
              <a:rPr lang="en-US" sz="2800" dirty="0" err="1" smtClean="0">
                <a:solidFill>
                  <a:srgbClr val="008000"/>
                </a:solidFill>
                <a:latin typeface="STIXGeneral-Bold"/>
                <a:cs typeface="STIXGeneral-Bold"/>
              </a:rPr>
              <a:t>pj.min</a:t>
            </a:r>
            <a:r>
              <a:rPr lang="en-US" sz="2800" dirty="0" smtClean="0">
                <a:solidFill>
                  <a:srgbClr val="008000"/>
                </a:solidFill>
              </a:rPr>
              <a:t>  </a:t>
            </a:r>
            <a:endParaRPr lang="en-US" sz="2800" dirty="0">
              <a:solidFill>
                <a:srgbClr val="008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9775" y="2533650"/>
            <a:ext cx="3209925" cy="3162300"/>
            <a:chOff x="5613400" y="3057525"/>
            <a:chExt cx="3209925" cy="3162300"/>
          </a:xfrm>
        </p:grpSpPr>
        <p:grpSp>
          <p:nvGrpSpPr>
            <p:cNvPr id="8" name="Group 7"/>
            <p:cNvGrpSpPr/>
            <p:nvPr/>
          </p:nvGrpSpPr>
          <p:grpSpPr>
            <a:xfrm>
              <a:off x="5613400" y="3057525"/>
              <a:ext cx="3209925" cy="1047750"/>
              <a:chOff x="1809750" y="3057525"/>
              <a:chExt cx="3209925" cy="104775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809750" y="3057525"/>
                <a:ext cx="1063625" cy="10477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2</a:t>
                </a:r>
                <a:endParaRPr lang="en-US" sz="32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882900" y="3057525"/>
                <a:ext cx="1063625" cy="1047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0000"/>
                    </a:solidFill>
                  </a:rPr>
                  <a:t>5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56050" y="3057525"/>
                <a:ext cx="1063625" cy="104775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000000"/>
                    </a:solidFill>
                  </a:rPr>
                  <a:t>8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613400" y="4114800"/>
              <a:ext cx="3209925" cy="1047750"/>
              <a:chOff x="1803400" y="4114800"/>
              <a:chExt cx="3209925" cy="104775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803400" y="4114800"/>
                <a:ext cx="1063625" cy="10477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1</a:t>
                </a:r>
                <a:endParaRPr lang="en-US" sz="32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876550" y="4114800"/>
                <a:ext cx="1063625" cy="10477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4</a:t>
                </a:r>
                <a:endParaRPr lang="en-US" sz="3200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949700" y="4114800"/>
                <a:ext cx="1063625" cy="1047750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rgbClr val="000000"/>
                    </a:solidFill>
                  </a:rPr>
                  <a:t>7</a:t>
                </a:r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613400" y="5172075"/>
              <a:ext cx="3209925" cy="1047750"/>
              <a:chOff x="1812925" y="5187950"/>
              <a:chExt cx="3209925" cy="104775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12925" y="5187950"/>
                <a:ext cx="1063625" cy="10477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0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86075" y="5187950"/>
                <a:ext cx="1063625" cy="10477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3</a:t>
                </a:r>
                <a:endParaRPr lang="en-US" sz="3200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959225" y="5187950"/>
                <a:ext cx="1063625" cy="10477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6</a:t>
                </a:r>
                <a:endParaRPr lang="en-US" sz="3200" dirty="0"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4198146" y="3660463"/>
            <a:ext cx="3317875" cy="43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/>
              <a:t>BS</a:t>
            </a:r>
            <a:r>
              <a:rPr lang="en-US" sz="3200" i="1" baseline="-25000" dirty="0" smtClean="0"/>
              <a:t>R</a:t>
            </a:r>
            <a:r>
              <a:rPr lang="en-US" sz="3200" i="1" dirty="0" smtClean="0"/>
              <a:t> = </a:t>
            </a:r>
            <a:r>
              <a:rPr lang="en-US" sz="3200" dirty="0" smtClean="0"/>
              <a:t>011110100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5191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 </a:t>
            </a:r>
            <a:r>
              <a:rPr lang="en-US" dirty="0"/>
              <a:t>S</a:t>
            </a:r>
            <a:r>
              <a:rPr lang="en-US" dirty="0" smtClean="0"/>
              <a:t>tring Generation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158" r="-31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11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Determining Partitions Per Dimension (PPD)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7925"/>
          </a:xfrm>
        </p:spPr>
        <p:txBody>
          <a:bodyPr>
            <a:normAutofit/>
          </a:bodyPr>
          <a:lstStyle/>
          <a:p>
            <a:r>
              <a:rPr lang="en-US" dirty="0" smtClean="0"/>
              <a:t>PPD is too high → very few tuples in each partition and too many partitions</a:t>
            </a:r>
          </a:p>
          <a:p>
            <a:r>
              <a:rPr lang="en-US" dirty="0" smtClean="0"/>
              <a:t>PPD is too low </a:t>
            </a:r>
            <a:r>
              <a:rPr lang="en-US" dirty="0" smtClean="0"/>
              <a:t>→ too many tuples in each partition and less effective pruning</a:t>
            </a:r>
          </a:p>
          <a:p>
            <a:r>
              <a:rPr lang="en-US" dirty="0" smtClean="0"/>
              <a:t>Idea: generate bit strings for PPD from </a:t>
            </a:r>
            <a:r>
              <a:rPr lang="en-US" i="1" dirty="0" smtClean="0"/>
              <a:t>2</a:t>
            </a:r>
            <a:r>
              <a:rPr lang="en-US" dirty="0" smtClean="0"/>
              <a:t>  to </a:t>
            </a:r>
          </a:p>
          <a:p>
            <a:endParaRPr lang="en-US" dirty="0"/>
          </a:p>
          <a:p>
            <a:pPr lvl="1"/>
            <a:r>
              <a:rPr lang="en-US" dirty="0" smtClean="0"/>
              <a:t>then choose the one with the most desirable number of tuples per partition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3" y="4381499"/>
            <a:ext cx="2355851" cy="5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9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Reducer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145" r="-51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939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5258</TotalTime>
  <Words>518</Words>
  <Application>Microsoft Macintosh PowerPoint</Application>
  <PresentationFormat>On-screen Show (4:3)</PresentationFormat>
  <Paragraphs>97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Efficient Skyline Computation in MapReduce</vt:lpstr>
      <vt:lpstr>Skyline Query</vt:lpstr>
      <vt:lpstr>Scaling Skyline Computation  </vt:lpstr>
      <vt:lpstr>MapReduce</vt:lpstr>
      <vt:lpstr>Challenges of Skyline Computation using MapReduce</vt:lpstr>
      <vt:lpstr>Grid Partitioning and Bit String Representation </vt:lpstr>
      <vt:lpstr>Bit String Generation</vt:lpstr>
      <vt:lpstr>Determining Partitions Per Dimension (PPD)</vt:lpstr>
      <vt:lpstr>Single Reducer</vt:lpstr>
      <vt:lpstr>Multi-Reducer</vt:lpstr>
      <vt:lpstr>Multi-Reducer</vt:lpstr>
      <vt:lpstr>Generation of I.P.G.</vt:lpstr>
      <vt:lpstr>Implementation Issues</vt:lpstr>
      <vt:lpstr>Experimental Setup</vt:lpstr>
      <vt:lpstr>#Dimensions</vt:lpstr>
      <vt:lpstr>#Dimensions</vt:lpstr>
      <vt:lpstr>Cardinality (independent data)</vt:lpstr>
      <vt:lpstr>Cardinality (Anti-corr. data)</vt:lpstr>
      <vt:lpstr>Number of Reducers</vt:lpstr>
      <vt:lpstr>Summary</vt:lpstr>
    </vt:vector>
  </TitlesOfParts>
  <Company>SDU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Skyline Computation in MapReduce</dc:title>
  <dc:creator>IT-Service</dc:creator>
  <cp:lastModifiedBy>IT-Service</cp:lastModifiedBy>
  <cp:revision>46</cp:revision>
  <dcterms:created xsi:type="dcterms:W3CDTF">2014-03-21T19:24:09Z</dcterms:created>
  <dcterms:modified xsi:type="dcterms:W3CDTF">2014-03-25T11:02:18Z</dcterms:modified>
</cp:coreProperties>
</file>