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8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24/03/2014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200" dirty="0"/>
              <a:t>Recommendation of Multimedia Objects for </a:t>
            </a:r>
            <a:r>
              <a:rPr lang="en-US" sz="3200" dirty="0" smtClean="0"/>
              <a:t>Social Network </a:t>
            </a:r>
            <a:r>
              <a:rPr lang="en-US" sz="3200" dirty="0"/>
              <a:t>Applications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9288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F. </a:t>
            </a:r>
            <a:r>
              <a:rPr lang="it-IT" b="1" dirty="0" smtClean="0"/>
              <a:t>Gargiulo</a:t>
            </a:r>
            <a:r>
              <a:rPr lang="it-IT" b="1" baseline="30000" dirty="0" smtClean="0"/>
              <a:t>1</a:t>
            </a:r>
            <a:r>
              <a:rPr lang="it-IT" dirty="0" smtClean="0"/>
              <a:t>, F. Amato</a:t>
            </a:r>
            <a:r>
              <a:rPr lang="it-IT" baseline="30000" dirty="0" smtClean="0"/>
              <a:t>2</a:t>
            </a:r>
            <a:r>
              <a:rPr lang="it-IT" dirty="0" smtClean="0"/>
              <a:t>, V. Moscato</a:t>
            </a:r>
            <a:r>
              <a:rPr lang="it-IT" baseline="30000" dirty="0" smtClean="0"/>
              <a:t>2</a:t>
            </a:r>
            <a:r>
              <a:rPr lang="it-IT" dirty="0" smtClean="0"/>
              <a:t>, F. Persia</a:t>
            </a:r>
            <a:r>
              <a:rPr lang="it-IT" baseline="30000" dirty="0" smtClean="0"/>
              <a:t>2</a:t>
            </a:r>
            <a:r>
              <a:rPr lang="it-IT" dirty="0" smtClean="0"/>
              <a:t>, A. Picariello</a:t>
            </a:r>
            <a:r>
              <a:rPr lang="it-IT" baseline="30000" dirty="0" smtClean="0"/>
              <a:t>2</a:t>
            </a:r>
          </a:p>
          <a:p>
            <a:endParaRPr lang="it-IT" baseline="30000" dirty="0"/>
          </a:p>
          <a:p>
            <a:r>
              <a:rPr lang="it-IT" baseline="30000" dirty="0" smtClean="0"/>
              <a:t>1</a:t>
            </a:r>
            <a:r>
              <a:rPr lang="it-IT" dirty="0" smtClean="0"/>
              <a:t>Italian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Aerospace</a:t>
            </a:r>
            <a:r>
              <a:rPr lang="it-IT" dirty="0" smtClean="0"/>
              <a:t> Centre</a:t>
            </a:r>
          </a:p>
          <a:p>
            <a:r>
              <a:rPr lang="it-IT" baseline="30000" dirty="0" smtClean="0"/>
              <a:t>2</a:t>
            </a:r>
            <a:r>
              <a:rPr lang="it-IT" dirty="0" smtClean="0"/>
              <a:t>Department </a:t>
            </a:r>
            <a:r>
              <a:rPr lang="it-IT" dirty="0"/>
              <a:t>of Ingegneria Elettrica e delle Tecnologie dell’Informazione</a:t>
            </a:r>
          </a:p>
          <a:p>
            <a:pPr marL="85725"/>
            <a:r>
              <a:rPr lang="it-IT" dirty="0" err="1"/>
              <a:t>University</a:t>
            </a:r>
            <a:r>
              <a:rPr lang="it-IT" dirty="0"/>
              <a:t> of </a:t>
            </a:r>
            <a:r>
              <a:rPr lang="it-IT" dirty="0" err="1"/>
              <a:t>Naples</a:t>
            </a:r>
            <a:r>
              <a:rPr lang="it-IT" dirty="0"/>
              <a:t> Federico II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8640"/>
            <a:ext cx="2011700" cy="1071449"/>
          </a:xfrm>
          <a:prstGeom prst="rect">
            <a:avLst/>
          </a:prstGeom>
        </p:spPr>
      </p:pic>
      <p:pic>
        <p:nvPicPr>
          <p:cNvPr id="5" name="Picture 17" descr="logoci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923"/>
            <a:ext cx="13493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5576" y="1484784"/>
            <a:ext cx="655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EDBT/ICDT 2014 </a:t>
            </a:r>
            <a:r>
              <a:rPr lang="it-IT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Workshops - </a:t>
            </a:r>
            <a:r>
              <a:rPr lang="en-US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Athens</a:t>
            </a:r>
            <a:r>
              <a:rPr lang="en-US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Greece, March 28, 2014.</a:t>
            </a: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5584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 </a:t>
            </a:r>
            <a:r>
              <a:rPr lang="en-US" sz="4000" dirty="0" smtClean="0"/>
              <a:t>typical</a:t>
            </a:r>
            <a:r>
              <a:rPr lang="it-IT" sz="4000" dirty="0" smtClean="0"/>
              <a:t> </a:t>
            </a:r>
            <a:r>
              <a:rPr lang="it-IT" sz="4000" dirty="0" smtClean="0"/>
              <a:t>scenario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Let </a:t>
            </a:r>
            <a:r>
              <a:rPr lang="en-US" dirty="0"/>
              <a:t>us </a:t>
            </a:r>
            <a:r>
              <a:rPr lang="en-US" dirty="0" smtClean="0"/>
              <a:t>consider </a:t>
            </a:r>
            <a:r>
              <a:rPr lang="en-US" dirty="0"/>
              <a:t>popular social </a:t>
            </a:r>
            <a:r>
              <a:rPr lang="en-US" dirty="0" smtClean="0"/>
              <a:t>networks </a:t>
            </a:r>
            <a:r>
              <a:rPr lang="en-US" dirty="0"/>
              <a:t>(e.g. Facebook, Twitter, Flickr) that, </a:t>
            </a:r>
            <a:r>
              <a:rPr lang="en-US" dirty="0" smtClean="0"/>
              <a:t>supporting an </a:t>
            </a:r>
            <a:r>
              <a:rPr lang="en-US" dirty="0"/>
              <a:t>intelligent browsing </a:t>
            </a:r>
            <a:r>
              <a:rPr lang="en-US" dirty="0" smtClean="0"/>
              <a:t>collection of images, </a:t>
            </a:r>
            <a:r>
              <a:rPr lang="en-US" dirty="0"/>
              <a:t>allow users </a:t>
            </a:r>
            <a:r>
              <a:rPr lang="en-US" dirty="0" smtClean="0"/>
              <a:t>to quickly </a:t>
            </a:r>
            <a:r>
              <a:rPr lang="en-US" dirty="0"/>
              <a:t>retrieve </a:t>
            </a:r>
            <a:r>
              <a:rPr lang="en-US" dirty="0" smtClean="0"/>
              <a:t>his </a:t>
            </a:r>
            <a:r>
              <a:rPr lang="en-US" dirty="0"/>
              <a:t>or of </a:t>
            </a:r>
            <a:r>
              <a:rPr lang="en-US" dirty="0" smtClean="0"/>
              <a:t>his </a:t>
            </a:r>
            <a:r>
              <a:rPr lang="en-US" dirty="0"/>
              <a:t>friends' useful pictures </a:t>
            </a:r>
            <a:r>
              <a:rPr lang="en-US" dirty="0" smtClean="0"/>
              <a:t>with respect </a:t>
            </a:r>
            <a:r>
              <a:rPr lang="en-US" dirty="0"/>
              <a:t>to a given category </a:t>
            </a:r>
            <a:r>
              <a:rPr lang="en-US" dirty="0" smtClean="0"/>
              <a:t>in </a:t>
            </a:r>
            <a:r>
              <a:rPr lang="en-US" dirty="0"/>
              <a:t>order </a:t>
            </a:r>
            <a:r>
              <a:rPr lang="en-US" dirty="0" smtClean="0"/>
              <a:t>to automatically </a:t>
            </a:r>
            <a:r>
              <a:rPr lang="en-US" dirty="0"/>
              <a:t>create </a:t>
            </a:r>
            <a:r>
              <a:rPr lang="en-US" dirty="0" smtClean="0"/>
              <a:t>personalized photographic </a:t>
            </a:r>
            <a:r>
              <a:rPr lang="en-US" dirty="0"/>
              <a:t>album.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 </a:t>
            </a:r>
            <a:r>
              <a:rPr lang="en-US" dirty="0"/>
              <a:t>the user wants to </a:t>
            </a:r>
            <a:r>
              <a:rPr lang="en-US" dirty="0" smtClean="0"/>
              <a:t>create </a:t>
            </a:r>
            <a:r>
              <a:rPr lang="en-US" dirty="0"/>
              <a:t>an album of London using photos of </a:t>
            </a:r>
            <a:r>
              <a:rPr lang="en-US" dirty="0" smtClean="0"/>
              <a:t>his </a:t>
            </a:r>
            <a:r>
              <a:rPr lang="en-US" dirty="0"/>
              <a:t>last </a:t>
            </a:r>
            <a:r>
              <a:rPr lang="en-US" dirty="0" smtClean="0"/>
              <a:t>vacation and </a:t>
            </a:r>
            <a:r>
              <a:rPr lang="en-US" dirty="0"/>
              <a:t>other images of </a:t>
            </a:r>
            <a:r>
              <a:rPr lang="en-US" dirty="0" smtClean="0"/>
              <a:t>his </a:t>
            </a:r>
            <a:r>
              <a:rPr lang="en-US" dirty="0"/>
              <a:t>friends that have just visited </a:t>
            </a:r>
            <a:r>
              <a:rPr lang="en-US" dirty="0" smtClean="0"/>
              <a:t>the city</a:t>
            </a:r>
            <a:r>
              <a:rPr lang="en-US" dirty="0"/>
              <a:t>, an image recommender systems should be able to </a:t>
            </a:r>
            <a:r>
              <a:rPr lang="en-US" dirty="0" smtClean="0"/>
              <a:t>suggest </a:t>
            </a:r>
            <a:r>
              <a:rPr lang="en-US" dirty="0"/>
              <a:t>all the similar images with respect to that observed </a:t>
            </a:r>
            <a:r>
              <a:rPr lang="en-US" dirty="0" smtClean="0"/>
              <a:t>by the </a:t>
            </a:r>
            <a:r>
              <a:rPr lang="en-US" dirty="0"/>
              <a:t>user considering</a:t>
            </a:r>
            <a:r>
              <a:rPr lang="en-US" dirty="0" smtClean="0"/>
              <a:t>: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similarities among </a:t>
            </a:r>
            <a:r>
              <a:rPr lang="en-US" dirty="0" smtClean="0"/>
              <a:t>images</a:t>
            </a:r>
            <a:endParaRPr lang="en-US" dirty="0"/>
          </a:p>
          <a:p>
            <a:pPr marL="571500" indent="-457200">
              <a:buFont typeface="+mj-lt"/>
              <a:buAutoNum type="alphaLcPeriod"/>
            </a:pPr>
            <a:r>
              <a:rPr lang="en-US" dirty="0" smtClean="0"/>
              <a:t>past </a:t>
            </a:r>
            <a:r>
              <a:rPr lang="en-US" dirty="0"/>
              <a:t>behaviors of the users </a:t>
            </a:r>
            <a:r>
              <a:rPr lang="en-US" dirty="0" smtClean="0"/>
              <a:t>community</a:t>
            </a:r>
            <a:endParaRPr lang="en-US" dirty="0"/>
          </a:p>
          <a:p>
            <a:pPr marL="571500" indent="-457200">
              <a:buFont typeface="+mj-lt"/>
              <a:buAutoNum type="alphaLcPeriod"/>
            </a:pPr>
            <a:r>
              <a:rPr lang="en-US" dirty="0" smtClean="0"/>
              <a:t>users </a:t>
            </a:r>
            <a:r>
              <a:rPr lang="en-US" dirty="0"/>
              <a:t>social interests and </a:t>
            </a:r>
            <a:r>
              <a:rPr lang="en-US" dirty="0" smtClean="0"/>
              <a:t>preferences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19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Four questions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Generally, we have </a:t>
            </a:r>
            <a:r>
              <a:rPr lang="en-US" dirty="0" smtClean="0"/>
              <a:t>to address </a:t>
            </a:r>
            <a:r>
              <a:rPr lang="en-US" dirty="0"/>
              <a:t>four fundamental questions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How </a:t>
            </a:r>
            <a:r>
              <a:rPr lang="en-US" dirty="0"/>
              <a:t>can we select a set of objects from the collection </a:t>
            </a:r>
            <a:r>
              <a:rPr lang="en-US" dirty="0" smtClean="0"/>
              <a:t>that are </a:t>
            </a:r>
            <a:r>
              <a:rPr lang="en-US" dirty="0"/>
              <a:t>good candidates for recommendation?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How </a:t>
            </a:r>
            <a:r>
              <a:rPr lang="en-US" dirty="0"/>
              <a:t>can we rank the set of candidates?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How </a:t>
            </a:r>
            <a:r>
              <a:rPr lang="en-US" dirty="0"/>
              <a:t>can we capture, represent and manage </a:t>
            </a:r>
            <a:r>
              <a:rPr lang="en-US" dirty="0" smtClean="0"/>
              <a:t>semantics related </a:t>
            </a:r>
            <a:r>
              <a:rPr lang="en-US" dirty="0"/>
              <a:t>to multimedia objects to reduce the </a:t>
            </a:r>
            <a:r>
              <a:rPr lang="en-US" dirty="0" smtClean="0"/>
              <a:t>semantic gap </a:t>
            </a:r>
            <a:r>
              <a:rPr lang="en-US" dirty="0"/>
              <a:t>between what user is watching and what </a:t>
            </a:r>
            <a:r>
              <a:rPr lang="en-US" dirty="0" smtClean="0"/>
              <a:t>he </a:t>
            </a:r>
            <a:r>
              <a:rPr lang="en-US" dirty="0" smtClean="0"/>
              <a:t>is looking </a:t>
            </a:r>
            <a:r>
              <a:rPr lang="en-US" dirty="0"/>
              <a:t>for?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How </a:t>
            </a:r>
            <a:r>
              <a:rPr lang="en-US" dirty="0"/>
              <a:t>can we arrange the recommended objects </a:t>
            </a:r>
            <a:r>
              <a:rPr lang="en-US" dirty="0" smtClean="0"/>
              <a:t>considering </a:t>
            </a:r>
            <a:r>
              <a:rPr lang="en-US" dirty="0"/>
              <a:t>users' preferences and social interests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To give an answer to the </a:t>
            </a:r>
            <a:r>
              <a:rPr lang="en-US" dirty="0" smtClean="0"/>
              <a:t> first </a:t>
            </a:r>
            <a:r>
              <a:rPr lang="en-US" dirty="0"/>
              <a:t>two questions, we adopt </a:t>
            </a:r>
            <a:r>
              <a:rPr lang="en-US" dirty="0" smtClean="0"/>
              <a:t>a recommendation </a:t>
            </a:r>
            <a:r>
              <a:rPr lang="en-US" dirty="0"/>
              <a:t>strategy based on an importance </a:t>
            </a:r>
            <a:r>
              <a:rPr lang="en-US" dirty="0" smtClean="0"/>
              <a:t>ranking method </a:t>
            </a:r>
            <a:r>
              <a:rPr lang="en-US" dirty="0"/>
              <a:t>that strongly resembles the PageRank ranking </a:t>
            </a:r>
            <a:r>
              <a:rPr lang="en-US" dirty="0" smtClean="0"/>
              <a:t>system.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91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The </a:t>
            </a:r>
            <a:r>
              <a:rPr lang="en-US" sz="4000" dirty="0" smtClean="0"/>
              <a:t>approach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Our basic idea is to assume that when an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it-IT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</a:t>
                </a:r>
                <a:r>
                  <a:rPr lang="en-US" dirty="0" smtClean="0"/>
                  <a:t>chosen after </a:t>
                </a:r>
                <a:r>
                  <a:rPr lang="en-US" dirty="0"/>
                  <a:t>an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during the same browsing session, </a:t>
                </a:r>
                <a:r>
                  <a:rPr lang="en-US" dirty="0" smtClean="0"/>
                  <a:t>this event </a:t>
                </a:r>
                <a:r>
                  <a:rPr lang="en-US" dirty="0"/>
                  <a:t>means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“is voting”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Similarly</a:t>
                </a:r>
                <a:r>
                  <a:rPr lang="en-US" dirty="0"/>
                  <a:t>, the </a:t>
                </a:r>
                <a:r>
                  <a:rPr lang="en-US" dirty="0" smtClean="0"/>
                  <a:t>fact that </a:t>
                </a:r>
                <a:r>
                  <a:rPr lang="en-US" dirty="0"/>
                  <a:t>an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</a:t>
                </a:r>
                <a:r>
                  <a:rPr lang="en-US" dirty="0"/>
                  <a:t>very similar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can also be </a:t>
                </a:r>
                <a:r>
                  <a:rPr lang="en-US" dirty="0" smtClean="0"/>
                  <a:t>interpreted </a:t>
                </a:r>
                <a:r>
                  <a:rPr lang="en-US" dirty="0"/>
                  <a:t>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it-IT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“recommending”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(and </a:t>
                </a:r>
                <a:r>
                  <a:rPr lang="en-US" dirty="0" smtClean="0"/>
                  <a:t>vice versa</a:t>
                </a:r>
                <a:r>
                  <a:rPr lang="en-US" dirty="0"/>
                  <a:t>).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We model </a:t>
                </a:r>
                <a:r>
                  <a:rPr lang="en-US" dirty="0"/>
                  <a:t>a browsing system for a set of objects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as </a:t>
                </a:r>
                <a:r>
                  <a:rPr lang="en-US" dirty="0"/>
                  <a:t>a </a:t>
                </a:r>
                <a:r>
                  <a:rPr lang="en-US" dirty="0" smtClean="0"/>
                  <a:t>labeled graph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it-IT" i="1">
                            <a:latin typeface="Cambria Math"/>
                          </a:rPr>
                          <m:t>𝐺</m:t>
                        </m:r>
                        <m:r>
                          <a:rPr lang="it-IT" i="1">
                            <a:latin typeface="Cambria Math"/>
                          </a:rPr>
                          <m:t>,</m:t>
                        </m:r>
                        <m:r>
                          <a:rPr lang="it-IT" i="1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smtClean="0">
                        <a:latin typeface="Cambria Math"/>
                      </a:rPr>
                      <m:t>G</m:t>
                    </m:r>
                    <m:r>
                      <a:rPr lang="it-IT" b="0" i="0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/>
                          </a:rPr>
                          <m:t>𝑂</m:t>
                        </m:r>
                        <m:r>
                          <a:rPr lang="it-IT" i="1">
                            <a:latin typeface="Cambria Math"/>
                          </a:rPr>
                          <m:t>,</m:t>
                        </m:r>
                        <m:r>
                          <a:rPr lang="it-IT" b="0" i="1" smtClean="0">
                            <a:latin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/>
                  <a:t> is a directed graph and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𝑙</m:t>
                    </m:r>
                    <m:r>
                      <a:rPr lang="it-IT" b="0" i="1" smtClean="0">
                        <a:latin typeface="Cambria Math"/>
                      </a:rPr>
                      <m:t>:</m:t>
                    </m:r>
                    <m:r>
                      <a:rPr lang="it-IT" b="0" i="1" smtClean="0">
                        <a:latin typeface="Cambria Math"/>
                      </a:rPr>
                      <m:t>𝐸</m:t>
                    </m:r>
                    <m:r>
                      <a:rPr lang="it-IT" i="1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it-IT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𝑝𝑎𝑡𝑡𝑒𝑟𝑛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𝑠𝑖𝑚</m:t>
                        </m:r>
                      </m:e>
                    </m:d>
                    <m:r>
                      <a:rPr lang="it-IT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it-IT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/>
                  <a:t> is a function that associates </a:t>
                </a:r>
                <a:r>
                  <a:rPr lang="en-US" dirty="0" smtClean="0"/>
                  <a:t>each edge in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𝐸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𝑂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𝑂</m:t>
                    </m:r>
                    <m:r>
                      <a:rPr lang="it-IT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with </a:t>
                </a:r>
                <a:r>
                  <a:rPr lang="en-US" dirty="0"/>
                  <a:t>a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i="1">
                            <a:latin typeface="Cambria Math"/>
                          </a:rPr>
                          <m:t>,</m:t>
                        </m:r>
                        <m:r>
                          <a:rPr lang="it-IT" b="0" i="1" smtClean="0">
                            <a:latin typeface="Cambria Math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type </a:t>
                </a:r>
                <a:r>
                  <a:rPr lang="en-US" dirty="0" smtClean="0"/>
                  <a:t>of the </a:t>
                </a:r>
                <a:r>
                  <a:rPr lang="en-US" dirty="0"/>
                  <a:t>edge which can assume two enumerative values (</a:t>
                </a:r>
                <a:r>
                  <a:rPr lang="en-US" dirty="0" smtClean="0"/>
                  <a:t>pattern and </a:t>
                </a:r>
                <a:r>
                  <a:rPr lang="en-US" dirty="0"/>
                  <a:t>similarity) and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/>
                  <a:t> is the weight of the edge.</a:t>
                </a:r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7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3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Labels </a:t>
            </a:r>
            <a:r>
              <a:rPr lang="en-US" sz="4000" dirty="0" smtClean="0"/>
              <a:t>of the edges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dirty="0" smtClean="0"/>
                  <a:t>According </a:t>
                </a:r>
                <a:r>
                  <a:rPr lang="en-US" dirty="0" smtClean="0"/>
                  <a:t>to </a:t>
                </a:r>
                <a:r>
                  <a:rPr lang="en-US" dirty="0"/>
                  <a:t>this model, we list two </a:t>
                </a:r>
                <a:r>
                  <a:rPr lang="en-US" dirty="0" smtClean="0"/>
                  <a:t>different cases.</a:t>
                </a:r>
              </a:p>
              <a:p>
                <a:pPr marL="114300" indent="0">
                  <a:buNone/>
                </a:pPr>
                <a:r>
                  <a:rPr lang="en-US" i="1" dirty="0" smtClean="0"/>
                  <a:t>Case 1:</a:t>
                </a:r>
                <a:endParaRPr lang="en-US" i="1" dirty="0"/>
              </a:p>
              <a:p>
                <a:pPr marL="114300" indent="0">
                  <a:buNone/>
                </a:pPr>
                <a:r>
                  <a:rPr lang="en-US" dirty="0" smtClean="0"/>
                  <a:t>A </a:t>
                </a:r>
                <a:r>
                  <a:rPr lang="en-US" dirty="0"/>
                  <a:t>pattern label for an edge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it-IT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denotes </a:t>
                </a:r>
                <a:r>
                  <a:rPr lang="en-US" dirty="0"/>
                  <a:t>the fact </a:t>
                </a:r>
                <a:r>
                  <a:rPr lang="en-US" dirty="0" smtClean="0"/>
                  <a:t>that an </a:t>
                </a:r>
                <a:r>
                  <a:rPr lang="en-US" dirty="0"/>
                  <a:t>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was accessed immediately after an </a:t>
                </a:r>
                <a:r>
                  <a:rPr lang="en-US" dirty="0" smtClean="0"/>
                  <a:t>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and, in this case, the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</a:t>
                </a:r>
                <a:r>
                  <a:rPr lang="en-US" dirty="0"/>
                  <a:t>the number </a:t>
                </a:r>
                <a:r>
                  <a:rPr lang="en-US" dirty="0" smtClean="0"/>
                  <a:t>of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was accessed immediately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114300" indent="0">
                  <a:buNone/>
                </a:pPr>
                <a:r>
                  <a:rPr lang="en-US" i="1" dirty="0"/>
                  <a:t>Case 2:</a:t>
                </a:r>
              </a:p>
              <a:p>
                <a:pPr marL="114300" indent="0">
                  <a:buNone/>
                </a:pPr>
                <a:r>
                  <a:rPr lang="en-US" dirty="0"/>
                  <a:t>A </a:t>
                </a:r>
                <a:r>
                  <a:rPr lang="en-US" dirty="0"/>
                  <a:t>similarity label for an edge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it-IT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denotes </a:t>
                </a:r>
                <a:r>
                  <a:rPr lang="en-US" dirty="0"/>
                  <a:t>the </a:t>
                </a:r>
                <a:r>
                  <a:rPr lang="en-US" dirty="0"/>
                  <a:t>fact that </a:t>
                </a:r>
                <a:r>
                  <a:rPr lang="en-US" dirty="0"/>
                  <a:t>an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similar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and, in this case</a:t>
                </a:r>
                <a:r>
                  <a:rPr lang="en-US" dirty="0"/>
                  <a:t>, </a:t>
                </a:r>
                <a:r>
                  <a:rPr lang="it-IT" dirty="0"/>
                  <a:t>the </a:t>
                </a:r>
                <a:r>
                  <a:rPr lang="en-GB" dirty="0"/>
                  <a:t>weight</a:t>
                </a:r>
                <a:r>
                  <a:rPr lang="it-IT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</a:t>
                </a:r>
                <a:r>
                  <a:rPr lang="en-US" dirty="0"/>
                  <a:t>the similarity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/>
                  <a:t>In other </a:t>
                </a:r>
                <a:r>
                  <a:rPr lang="en-US" dirty="0"/>
                  <a:t>terms, a link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indicates that </a:t>
                </a:r>
                <a:r>
                  <a:rPr lang="en-US" dirty="0"/>
                  <a:t>part of </a:t>
                </a:r>
                <a:r>
                  <a:rPr lang="en-US" dirty="0"/>
                  <a:t>the importance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is transferred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2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3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Preference grade</a:t>
            </a:r>
            <a:endParaRPr lang="it-IT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dirty="0" smtClean="0"/>
                  <a:t>Given </a:t>
                </a:r>
                <a:r>
                  <a:rPr lang="en-US" dirty="0" smtClean="0"/>
                  <a:t>a labeled </a:t>
                </a:r>
                <a:r>
                  <a:rPr lang="en-US" dirty="0"/>
                  <a:t>graph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/>
                          </a:rPr>
                          <m:t>𝐺</m:t>
                        </m:r>
                        <m:r>
                          <a:rPr lang="it-IT" b="0" i="1" smtClean="0">
                            <a:latin typeface="Cambria Math"/>
                          </a:rPr>
                          <m:t>,</m:t>
                        </m:r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dirty="0"/>
                  <a:t>, we can formulate the </a:t>
                </a:r>
                <a:r>
                  <a:rPr lang="en-US" dirty="0" smtClean="0"/>
                  <a:t>definition of preference </a:t>
                </a:r>
                <a:r>
                  <a:rPr lang="en-US" dirty="0"/>
                  <a:t>grade of an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as follows:</a:t>
                </a:r>
                <a:endParaRPr lang="it-IT" i="1" dirty="0" smtClean="0">
                  <a:latin typeface="Cambria Math"/>
                  <a:ea typeface="Cambria Math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/>
                          <a:ea typeface="Cambria Math"/>
                        </a:rPr>
                        <m:t>𝜌</m:t>
                      </m:r>
                      <m:d>
                        <m:dPr>
                          <m:ctrlPr>
                            <a:rPr lang="it-IT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it-IT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it-IT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sub>
                          </m:sSub>
                          <m:d>
                            <m:d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/>
                                      <a:ea typeface="Cambria Math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sub>
                        <m:sup/>
                        <m:e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/>
                                      <a:ea typeface="Cambria Math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it-IT" dirty="0" smtClean="0"/>
              </a:p>
              <a:p>
                <a:pPr marL="92075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it-IT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𝑂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|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/>
                  <a:t> is the set of </a:t>
                </a:r>
                <a:r>
                  <a:rPr lang="en-US" dirty="0" smtClean="0"/>
                  <a:t>predecessors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:r>
                  <a:rPr lang="en-US" dirty="0"/>
                  <a:t>the normalized weight of </a:t>
                </a:r>
                <a:r>
                  <a:rPr lang="en-US" dirty="0" smtClean="0"/>
                  <a:t>the edge </a:t>
                </a:r>
                <a:r>
                  <a:rPr lang="en-US" dirty="0"/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. </a:t>
                </a:r>
                <a:endParaRPr lang="en-US" dirty="0" smtClean="0"/>
              </a:p>
              <a:p>
                <a:pPr marL="92075" indent="0">
                  <a:buFont typeface="+mj-lt"/>
                  <a:buAutoNum type="romanLcPeriod"/>
                </a:pPr>
                <a:endParaRPr lang="en-US" dirty="0" smtClean="0"/>
              </a:p>
              <a:p>
                <a:pPr marL="92075" indent="0">
                  <a:buNone/>
                </a:pPr>
                <a:r>
                  <a:rPr lang="en-US" dirty="0" smtClean="0"/>
                  <a:t>For </a:t>
                </a:r>
                <a:r>
                  <a:rPr lang="en-US" dirty="0"/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it-IT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𝑂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,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it-IT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9"/>
                          </m:rPr>
                          <a:rPr lang="it-IT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sub>
                        </m:sSub>
                        <m:d>
                          <m:dPr>
                            <m:ctrlPr>
                              <a:rPr lang="it-IT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e>
                    </m:nary>
                  </m:oMath>
                </a14:m>
                <a:r>
                  <a:rPr lang="it-IT" dirty="0" smtClean="0"/>
                  <a:t>, </a:t>
                </a:r>
                <a:r>
                  <a:rPr lang="en-US" dirty="0" smtClean="0"/>
                  <a:t>must </a:t>
                </a:r>
                <a:r>
                  <a:rPr lang="en-US" dirty="0"/>
                  <a:t>hold, where </a:t>
                </a:r>
                <a:endParaRPr lang="en-US" dirty="0" smtClean="0"/>
              </a:p>
              <a:p>
                <a:pPr marL="92075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it-IT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𝑂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|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it-IT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</a:t>
                </a:r>
                <a:r>
                  <a:rPr lang="en-US" dirty="0" smtClean="0"/>
                  <a:t>set of </a:t>
                </a:r>
                <a:r>
                  <a:rPr lang="en-US" dirty="0"/>
                  <a:t>successors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  <a:ea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in G.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04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7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Preference</a:t>
            </a:r>
            <a:r>
              <a:rPr lang="it-IT" dirty="0" smtClean="0"/>
              <a:t> grade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It is easy to see that the vector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it-IT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/>
                                <a:ea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it-IT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it-IT" i="1">
                                <a:latin typeface="Cambria Math"/>
                                <a:ea typeface="Cambria Math"/>
                              </a:rPr>
                              <m:t>, …,</m:t>
                            </m:r>
                            <m:r>
                              <a:rPr lang="it-IT" i="1">
                                <a:latin typeface="Cambria Math"/>
                                <a:ea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it-IT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can</a:t>
                </a:r>
                <a:endParaRPr lang="en-US" dirty="0"/>
              </a:p>
              <a:p>
                <a:pPr marL="114300" indent="0">
                  <a:buNone/>
                </a:pPr>
                <a:r>
                  <a:rPr lang="en-US" dirty="0"/>
                  <a:t>be computed as the solution to the equation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𝑅</m:t>
                    </m:r>
                    <m:r>
                      <a:rPr lang="it-IT" b="0" i="1" smtClean="0">
                        <a:latin typeface="Cambria Math"/>
                      </a:rPr>
                      <m:t>=</m:t>
                    </m:r>
                    <m:r>
                      <a:rPr lang="it-IT" b="0" i="1" smtClean="0">
                        <a:latin typeface="Cambria Math"/>
                      </a:rPr>
                      <m:t>𝐶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pPr marL="11430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𝐶</m:t>
                    </m:r>
                    <m:r>
                      <a:rPr lang="it-IT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it-IT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t-IT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sub/>
                              <m:sup>
                                <m:r>
                                  <a:rPr lang="it-IT" i="1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</m:sSubSup>
                        <m:r>
                          <a:rPr lang="it-IT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an ad-hoc matrix that </a:t>
                </a:r>
                <a:r>
                  <a:rPr lang="en-US" dirty="0" smtClean="0"/>
                  <a:t>defines </a:t>
                </a:r>
                <a:r>
                  <a:rPr lang="en-US"/>
                  <a:t>how </a:t>
                </a:r>
                <a:r>
                  <a:rPr lang="en-US" smtClean="0"/>
                  <a:t>the importance </a:t>
                </a:r>
                <a:r>
                  <a:rPr lang="en-US" dirty="0"/>
                  <a:t>of each object is transferred to other objects </a:t>
                </a:r>
                <a:r>
                  <a:rPr lang="en-US" dirty="0" smtClean="0"/>
                  <a:t>and can </a:t>
                </a:r>
                <a:r>
                  <a:rPr lang="en-US" dirty="0"/>
                  <a:t>be seen as a linear combination of the following </a:t>
                </a:r>
                <a:r>
                  <a:rPr lang="en-US" dirty="0" smtClean="0"/>
                  <a:t>elements.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equation can be solved using the </a:t>
                </a:r>
                <a:r>
                  <a:rPr lang="en-US" i="1" dirty="0"/>
                  <a:t>Power Method </a:t>
                </a:r>
                <a:r>
                  <a:rPr lang="en-US" dirty="0" smtClean="0"/>
                  <a:t>algorithm as in the PageRank algorithm.</a:t>
                </a: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 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696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Global and </a:t>
            </a:r>
            <a:r>
              <a:rPr lang="it-IT" sz="4000" dirty="0" err="1" smtClean="0"/>
              <a:t>local</a:t>
            </a:r>
            <a:r>
              <a:rPr lang="it-IT" sz="4000" dirty="0" smtClean="0"/>
              <a:t> </a:t>
            </a:r>
            <a:r>
              <a:rPr lang="it-IT" sz="4000" dirty="0" err="1" smtClean="0"/>
              <a:t>browsing</a:t>
            </a:r>
            <a:r>
              <a:rPr lang="it-IT" sz="4000" dirty="0" smtClean="0"/>
              <a:t> </a:t>
            </a:r>
            <a:r>
              <a:rPr lang="it-IT" sz="4000" dirty="0" err="1" smtClean="0"/>
              <a:t>matrices</a:t>
            </a:r>
            <a:endParaRPr lang="it-IT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dirty="0"/>
                  <a:t>A </a:t>
                </a:r>
                <a:r>
                  <a:rPr lang="en-US" i="1" dirty="0"/>
                  <a:t>global browsing </a:t>
                </a:r>
                <a:r>
                  <a:rPr lang="en-US" dirty="0"/>
                  <a:t>matrix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𝐴</m:t>
                    </m:r>
                    <m:r>
                      <a:rPr lang="it-IT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it-IT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 Its generic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:r>
                  <a:rPr lang="en-US" dirty="0"/>
                  <a:t>defined </a:t>
                </a:r>
                <a:r>
                  <a:rPr lang="en-US" dirty="0"/>
                  <a:t>as the </a:t>
                </a:r>
                <a:r>
                  <a:rPr lang="en-US" dirty="0"/>
                  <a:t>ratio of </a:t>
                </a:r>
                <a:r>
                  <a:rPr lang="en-US" dirty="0"/>
                  <a:t>the number of times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has been accessed by </a:t>
                </a:r>
                <a:r>
                  <a:rPr lang="en-US" dirty="0"/>
                  <a:t>any user </a:t>
                </a:r>
                <a:r>
                  <a:rPr lang="en-US" dirty="0"/>
                  <a:t>immediately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to the number of times any </a:t>
                </a:r>
                <a:r>
                  <a:rPr lang="en-US" dirty="0"/>
                  <a:t>object in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/>
                  <a:t> has been accessed immediately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A </a:t>
                </a:r>
                <a:r>
                  <a:rPr lang="en-US" i="1" dirty="0" smtClean="0"/>
                  <a:t>local browsing </a:t>
                </a:r>
                <a:r>
                  <a:rPr lang="en-US" dirty="0" smtClean="0"/>
                  <a:t>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it-IT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it-IT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/>
                                  </a:rPr>
                                  <m:t>𝑙</m:t>
                                </m:r>
                              </m:sup>
                            </m:sSup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for each user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Its generic </a:t>
                </a:r>
                <a:r>
                  <a:rPr lang="en-US" dirty="0"/>
                  <a:t>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it-IT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it-IT" i="1">
                                <a:latin typeface="Cambria Math"/>
                              </a:rPr>
                              <m:t>𝑙</m:t>
                            </m:r>
                          </m:sup>
                        </m:sSup>
                      </m:e>
                      <m:sub>
                        <m:r>
                          <a:rPr lang="it-IT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dirty="0" smtClean="0"/>
                  <a:t>defined </a:t>
                </a:r>
                <a:r>
                  <a:rPr lang="en-US" dirty="0"/>
                  <a:t>as the ratio of the number </a:t>
                </a:r>
                <a:r>
                  <a:rPr lang="en-US" dirty="0" smtClean="0"/>
                  <a:t>of times </a:t>
                </a:r>
                <a:r>
                  <a:rPr lang="en-US" dirty="0"/>
                  <a:t>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has </a:t>
                </a:r>
                <a:r>
                  <a:rPr lang="en-US" dirty="0"/>
                  <a:t>been accessed by user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 smtClean="0"/>
                  <a:t> immediately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to the number of times any object in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/>
                  <a:t> has </a:t>
                </a:r>
                <a:r>
                  <a:rPr lang="en-US" dirty="0" smtClean="0"/>
                  <a:t>been accessed </a:t>
                </a:r>
                <a:r>
                  <a:rPr lang="en-US" dirty="0"/>
                  <a:t>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/>
                  <a:t> immediately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:pPr marL="11430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" r="-24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0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Multimedia similarity matrix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dirty="0" smtClean="0"/>
                  <a:t>A </a:t>
                </a:r>
                <a:r>
                  <a:rPr lang="en-US" i="1" dirty="0" smtClean="0"/>
                  <a:t>multimedia </a:t>
                </a:r>
                <a:r>
                  <a:rPr lang="en-US" i="1" dirty="0"/>
                  <a:t>similarity matrix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𝐵</m:t>
                    </m:r>
                    <m:r>
                      <a:rPr lang="it-IT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it-IT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  <m:r>
                      <a:rPr lang="it-IT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such </a:t>
                </a:r>
                <a:r>
                  <a:rPr lang="en-US" dirty="0" smtClean="0"/>
                  <a:t>that </a:t>
                </a:r>
                <a14:m>
                  <m:oMath xmlns:m="http://schemas.openxmlformats.org/officeDocument/2006/math">
                    <m:r>
                      <a:rPr lang="it-IT" b="0" i="0" smtClean="0">
                        <a:latin typeface="Cambria Math"/>
                      </a:rPr>
                      <m:t>:</m:t>
                    </m:r>
                  </m:oMath>
                </a14:m>
                <a:endParaRPr lang="it-IT" b="0" i="0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it-IT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it-IT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  <m:d>
                                    <m:dPr>
                                      <m:ctrlP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/>
                                              <a:ea typeface="Cambria Math"/>
                                            </a:rPr>
                                            <m:t>𝑜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/>
                                              <a:ea typeface="Cambria Math"/>
                                            </a:rPr>
                                            <m:t>𝑜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/>
                                              <a:ea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  <a:ea typeface="Cambria Math"/>
                                    </a:rPr>
                                    <m:t>Γ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it-IT" b="0" i="0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if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  <m:t>𝑜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  <m:t>𝑜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/>
                                          <a:ea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 ∀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it-IT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</m:e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0 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endParaRPr lang="it-IT" i="1" dirty="0" smtClean="0">
                  <a:latin typeface="Cambria Math"/>
                  <a:ea typeface="Cambria Math"/>
                </a:endParaRP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any similarity </a:t>
                </a:r>
                <a:r>
                  <a:rPr lang="en-US" dirty="0" smtClean="0"/>
                  <a:t>function defined </a:t>
                </a:r>
                <a:r>
                  <a:rPr lang="en-US" dirty="0"/>
                  <a:t>over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𝑂</m:t>
                    </m:r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which </a:t>
                </a:r>
                <a:r>
                  <a:rPr lang="en-US" dirty="0"/>
                  <a:t>calculates for each couple of </a:t>
                </a:r>
                <a:r>
                  <a:rPr lang="en-US" dirty="0" smtClean="0"/>
                  <a:t>objects their </a:t>
                </a:r>
                <a:r>
                  <a:rPr lang="en-US" dirty="0"/>
                  <a:t>multimedia relatedness in terms of low (features) </a:t>
                </a:r>
                <a:r>
                  <a:rPr lang="en-US" dirty="0" smtClean="0"/>
                  <a:t>and high </a:t>
                </a:r>
                <a:r>
                  <a:rPr lang="en-US" dirty="0"/>
                  <a:t>level (semantics) descriptors; </a:t>
                </a:r>
                <a:r>
                  <a:rPr lang="en-US" dirty="0" smtClean="0"/>
                  <a:t> </a:t>
                </a:r>
                <a:endParaRPr lang="it-IT" i="1" dirty="0" smtClean="0">
                  <a:latin typeface="Cambria Math"/>
                  <a:ea typeface="Cambria Math"/>
                </a:endParaRPr>
              </a:p>
              <a:p>
                <a:pPr marL="114300" indent="0">
                  <a:buNone/>
                </a:pPr>
                <a:endParaRPr lang="it-IT" i="1" dirty="0" smtClean="0">
                  <a:latin typeface="Cambria Math"/>
                  <a:ea typeface="Cambria Math"/>
                </a:endParaRP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a threshold and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Γ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</a:t>
                </a:r>
                <a:r>
                  <a:rPr lang="en-US" dirty="0"/>
                  <a:t>normalization factors which guarantees </a:t>
                </a:r>
                <a:r>
                  <a:rPr lang="en-US" dirty="0" smtClean="0"/>
                  <a:t>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it-IT" b="0" i="1" smtClean="0">
                        <a:latin typeface="Cambria Math"/>
                      </a:rPr>
                      <m:t>=1.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" b="-38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7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Computing </a:t>
            </a:r>
            <a:r>
              <a:rPr lang="it-IT" sz="4000" dirty="0" err="1" smtClean="0"/>
              <a:t>matrix</a:t>
            </a:r>
            <a:r>
              <a:rPr lang="it-IT" sz="4000" dirty="0" smtClean="0"/>
              <a:t> B for images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We adopt </a:t>
            </a:r>
            <a:r>
              <a:rPr lang="en-US" dirty="0"/>
              <a:t>the most </a:t>
            </a:r>
            <a:r>
              <a:rPr lang="en-US" dirty="0" smtClean="0"/>
              <a:t>diffused multimedia features: </a:t>
            </a:r>
            <a:r>
              <a:rPr lang="it-IT" i="1" dirty="0" err="1" smtClean="0"/>
              <a:t>Tamura</a:t>
            </a:r>
            <a:r>
              <a:rPr lang="it-IT" i="1" dirty="0" smtClean="0"/>
              <a:t> </a:t>
            </a:r>
            <a:r>
              <a:rPr lang="en-GB" i="1" dirty="0" smtClean="0"/>
              <a:t>descriptors</a:t>
            </a:r>
            <a:r>
              <a:rPr lang="it-IT" i="1" dirty="0" smtClean="0"/>
              <a:t>, MPEG-7 </a:t>
            </a:r>
            <a:r>
              <a:rPr lang="en-GB" i="1" dirty="0" err="1" smtClean="0"/>
              <a:t>color</a:t>
            </a:r>
            <a:r>
              <a:rPr lang="en-GB" i="1" dirty="0" smtClean="0"/>
              <a:t>-based descriptors</a:t>
            </a:r>
            <a:r>
              <a:rPr lang="it-IT" i="1" dirty="0" smtClean="0"/>
              <a:t>, </a:t>
            </a:r>
            <a:r>
              <a:rPr lang="en-US" i="1" dirty="0" smtClean="0"/>
              <a:t>MPEG-7 </a:t>
            </a:r>
            <a:r>
              <a:rPr lang="en-US" i="1" dirty="0"/>
              <a:t>edge-based descriptors, </a:t>
            </a:r>
            <a:r>
              <a:rPr lang="en-US" i="1" dirty="0" smtClean="0"/>
              <a:t>MPEG-7 </a:t>
            </a:r>
            <a:r>
              <a:rPr lang="en-US" i="1" dirty="0"/>
              <a:t>color layout- </a:t>
            </a:r>
            <a:r>
              <a:rPr lang="en-US" i="1" dirty="0" smtClean="0"/>
              <a:t>based descriptors </a:t>
            </a:r>
            <a:r>
              <a:rPr lang="en-US" i="1" dirty="0"/>
              <a:t>and all MPEG7 </a:t>
            </a:r>
            <a:r>
              <a:rPr lang="en-US" i="1" dirty="0" smtClean="0"/>
              <a:t>descriptors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In </a:t>
            </a:r>
            <a:r>
              <a:rPr lang="en-US" dirty="0"/>
              <a:t>addition, we </a:t>
            </a:r>
            <a:r>
              <a:rPr lang="en-US" dirty="0" smtClean="0"/>
              <a:t>exploit specific image metadata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depending on the considered domain -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the semantic </a:t>
            </a:r>
            <a:r>
              <a:rPr lang="en-US" dirty="0"/>
              <a:t>similarity can be computed using the most </a:t>
            </a:r>
            <a:r>
              <a:rPr lang="en-US" dirty="0" smtClean="0"/>
              <a:t>diffused metrics </a:t>
            </a:r>
            <a:r>
              <a:rPr lang="en-US" dirty="0"/>
              <a:t>for semantic relatedness of concepts based on a </a:t>
            </a:r>
            <a:r>
              <a:rPr lang="en-US" dirty="0" smtClean="0"/>
              <a:t>vocabulary: </a:t>
            </a:r>
            <a:r>
              <a:rPr lang="it-IT" i="1" dirty="0" smtClean="0"/>
              <a:t>Li-</a:t>
            </a:r>
            <a:r>
              <a:rPr lang="it-IT" i="1" dirty="0" err="1" smtClean="0"/>
              <a:t>Bandar</a:t>
            </a:r>
            <a:r>
              <a:rPr lang="it-IT" i="1" dirty="0" smtClean="0"/>
              <a:t>-</a:t>
            </a:r>
            <a:r>
              <a:rPr lang="it-IT" i="1" dirty="0" err="1" smtClean="0"/>
              <a:t>McLean</a:t>
            </a:r>
            <a:r>
              <a:rPr lang="it-IT" i="1" dirty="0"/>
              <a:t>, </a:t>
            </a:r>
            <a:r>
              <a:rPr lang="it-IT" i="1" dirty="0" err="1"/>
              <a:t>Wu</a:t>
            </a:r>
            <a:r>
              <a:rPr lang="it-IT" i="1" dirty="0"/>
              <a:t>-Palmer, Rada, </a:t>
            </a:r>
            <a:r>
              <a:rPr lang="it-IT" i="1" dirty="0" err="1" smtClean="0"/>
              <a:t>Leacock</a:t>
            </a:r>
            <a:r>
              <a:rPr lang="it-IT" i="1" dirty="0" smtClean="0"/>
              <a:t>-Chodorow</a:t>
            </a:r>
            <a:r>
              <a:rPr lang="it-IT" i="1" dirty="0"/>
              <a:t>, </a:t>
            </a:r>
            <a:r>
              <a:rPr lang="it-IT" i="1" dirty="0" err="1" smtClean="0"/>
              <a:t>Budanitsky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4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Ranking </a:t>
            </a:r>
            <a:r>
              <a:rPr lang="it-IT" sz="4000" dirty="0" err="1" smtClean="0"/>
              <a:t>items</a:t>
            </a:r>
            <a:r>
              <a:rPr lang="it-IT" sz="4000" dirty="0" smtClean="0"/>
              <a:t> for </a:t>
            </a:r>
            <a:r>
              <a:rPr lang="it-IT" sz="4000" dirty="0" err="1" smtClean="0"/>
              <a:t>user</a:t>
            </a:r>
            <a:endParaRPr lang="it-IT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dirty="0" smtClean="0"/>
                  <a:t>Still remains to discuss how to compute customized rankings </a:t>
                </a:r>
                <a:r>
                  <a:rPr lang="en-US" dirty="0"/>
                  <a:t>for each individual user considering user context </a:t>
                </a:r>
                <a:r>
                  <a:rPr lang="en-US" dirty="0" smtClean="0"/>
                  <a:t>information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In </a:t>
                </a:r>
                <a:r>
                  <a:rPr lang="en-US" dirty="0"/>
                  <a:t>this case, we </a:t>
                </a:r>
                <a:r>
                  <a:rPr lang="en-US" dirty="0" smtClean="0"/>
                  <a:t>rewrite </a:t>
                </a:r>
                <a:r>
                  <a:rPr lang="en-US" dirty="0"/>
                  <a:t>previous </a:t>
                </a:r>
                <a:r>
                  <a:rPr lang="en-US" dirty="0" smtClean="0"/>
                  <a:t>equation considering </a:t>
                </a:r>
                <a:r>
                  <a:rPr lang="en-US" dirty="0"/>
                  <a:t>the ranking for each user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it-IT" b="0" i="1" smtClean="0">
                        <a:latin typeface="Cambria Math"/>
                      </a:rPr>
                      <m:t>=</m:t>
                    </m:r>
                    <m:r>
                      <a:rPr lang="it-IT" b="0" i="1" smtClean="0">
                        <a:latin typeface="Cambria Math"/>
                      </a:rPr>
                      <m:t>𝐶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it-IT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it-IT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t-IT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/>
                                <a:ea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it-IT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i="1">
                                    <a:latin typeface="Cambria Math"/>
                                    <a:ea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it-IT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the vector of preference grades, </a:t>
                </a:r>
                <a:r>
                  <a:rPr lang="en-US" dirty="0" smtClean="0"/>
                  <a:t>customized </a:t>
                </a:r>
                <a:r>
                  <a:rPr lang="en-US" dirty="0"/>
                  <a:t>for a user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Solving </a:t>
                </a:r>
                <a:r>
                  <a:rPr lang="en-US" dirty="0"/>
                  <a:t>equation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𝑅</m:t>
                    </m:r>
                    <m:r>
                      <a:rPr lang="it-IT" b="0" i="1" smtClean="0">
                        <a:latin typeface="Cambria Math"/>
                      </a:rPr>
                      <m:t>=</m:t>
                    </m:r>
                    <m:r>
                      <a:rPr lang="it-IT" b="0" i="1" smtClean="0">
                        <a:latin typeface="Cambria Math"/>
                      </a:rPr>
                      <m:t>𝐶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dirty="0"/>
                  <a:t> corresponds </a:t>
                </a:r>
                <a:r>
                  <a:rPr lang="en-US" dirty="0" smtClean="0"/>
                  <a:t>to find </a:t>
                </a:r>
                <a:r>
                  <a:rPr lang="en-US" dirty="0"/>
                  <a:t>the stationary vector of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, i.e., the eigenvector </a:t>
                </a:r>
                <a:r>
                  <a:rPr lang="en-US" dirty="0" smtClean="0"/>
                  <a:t>with eigenvalue </a:t>
                </a:r>
                <a:r>
                  <a:rPr lang="en-US" dirty="0"/>
                  <a:t>equal to 1.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/>
                  <a:t>I</a:t>
                </a:r>
                <a:r>
                  <a:rPr lang="en-US" dirty="0" smtClean="0"/>
                  <a:t>t </a:t>
                </a:r>
                <a:r>
                  <a:rPr lang="en-US" dirty="0"/>
                  <a:t>has been </a:t>
                </a:r>
                <a:r>
                  <a:rPr lang="en-US" dirty="0" smtClean="0"/>
                  <a:t>demonstrated</a:t>
                </a:r>
                <a:r>
                  <a:rPr lang="en-US" baseline="30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dirty="0" smtClean="0"/>
                  <a:t>that (under </a:t>
                </a:r>
                <a:r>
                  <a:rPr lang="en-US" dirty="0"/>
                  <a:t>certain assumptions and </a:t>
                </a:r>
                <a:r>
                  <a:rPr lang="en-US" dirty="0" smtClean="0"/>
                  <a:t>transformations),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𝐶</m:t>
                    </m:r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</a:t>
                </a:r>
                <a:r>
                  <a:rPr lang="en-US" dirty="0" smtClean="0"/>
                  <a:t>a real </a:t>
                </a:r>
                <a:r>
                  <a:rPr lang="en-US" dirty="0"/>
                  <a:t>square matrix having positive elements, with a </a:t>
                </a:r>
                <a:r>
                  <a:rPr lang="en-US" dirty="0" smtClean="0"/>
                  <a:t>unique largest </a:t>
                </a:r>
                <a:r>
                  <a:rPr lang="en-US" dirty="0"/>
                  <a:t>real eigenvalue and the corresponding eigenvector </a:t>
                </a:r>
                <a:r>
                  <a:rPr lang="en-US" dirty="0" smtClean="0"/>
                  <a:t>has strictly </a:t>
                </a:r>
                <a:r>
                  <a:rPr lang="en-US" dirty="0"/>
                  <a:t>positive components.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In </a:t>
                </a:r>
                <a:r>
                  <a:rPr lang="en-US" dirty="0"/>
                  <a:t>such conditions, the </a:t>
                </a:r>
                <a:r>
                  <a:rPr lang="en-US" dirty="0" smtClean="0"/>
                  <a:t>equation </a:t>
                </a:r>
                <a:r>
                  <a:rPr lang="en-US" dirty="0"/>
                  <a:t>can be solved using the </a:t>
                </a:r>
                <a:r>
                  <a:rPr lang="en-US" i="1" dirty="0"/>
                  <a:t>Power Method </a:t>
                </a:r>
                <a:r>
                  <a:rPr lang="en-US" dirty="0"/>
                  <a:t>algorithm.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720" b="-7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/>
          <p:cNvSpPr txBox="1"/>
          <p:nvPr/>
        </p:nvSpPr>
        <p:spPr>
          <a:xfrm>
            <a:off x="0" y="6270456"/>
            <a:ext cx="8460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aseline="30000" dirty="0" smtClean="0"/>
              <a:t>1</a:t>
            </a:r>
            <a:r>
              <a:rPr lang="it-IT" sz="1400" dirty="0" smtClean="0"/>
              <a:t> </a:t>
            </a:r>
            <a:r>
              <a:rPr lang="it-IT" sz="1400" dirty="0" err="1" smtClean="0"/>
              <a:t>M.Albanese</a:t>
            </a:r>
            <a:r>
              <a:rPr lang="it-IT" sz="1400" dirty="0"/>
              <a:t>, </a:t>
            </a:r>
            <a:r>
              <a:rPr lang="it-IT" sz="1400" dirty="0" err="1"/>
              <a:t>A.d'Acierno</a:t>
            </a:r>
            <a:r>
              <a:rPr lang="it-IT" sz="1400" dirty="0"/>
              <a:t>, </a:t>
            </a:r>
            <a:r>
              <a:rPr lang="it-IT" sz="1400" dirty="0" err="1"/>
              <a:t>V.Moscato</a:t>
            </a:r>
            <a:r>
              <a:rPr lang="it-IT" sz="1400" dirty="0"/>
              <a:t>, </a:t>
            </a:r>
            <a:r>
              <a:rPr lang="it-IT" sz="1400" dirty="0" err="1"/>
              <a:t>F.Persia</a:t>
            </a:r>
            <a:r>
              <a:rPr lang="it-IT" sz="1400" dirty="0"/>
              <a:t>, </a:t>
            </a:r>
            <a:r>
              <a:rPr lang="it-IT" sz="1400" dirty="0" err="1"/>
              <a:t>A.Picariello</a:t>
            </a:r>
            <a:r>
              <a:rPr lang="it-IT" sz="1400" dirty="0"/>
              <a:t>. Modeling </a:t>
            </a:r>
            <a:r>
              <a:rPr lang="it-IT" sz="1400" dirty="0" err="1"/>
              <a:t>recommendation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a social </a:t>
            </a:r>
            <a:r>
              <a:rPr lang="it-IT" sz="1400" dirty="0" err="1"/>
              <a:t>choice</a:t>
            </a:r>
            <a:r>
              <a:rPr lang="it-IT" sz="1400" dirty="0"/>
              <a:t> </a:t>
            </a:r>
            <a:r>
              <a:rPr lang="it-IT" sz="1400" dirty="0" err="1"/>
              <a:t>problem</a:t>
            </a:r>
            <a:r>
              <a:rPr lang="it-IT" sz="1400" dirty="0"/>
              <a:t>. </a:t>
            </a:r>
            <a:r>
              <a:rPr lang="it-IT" sz="1400" dirty="0" err="1"/>
              <a:t>Proceedings</a:t>
            </a:r>
            <a:r>
              <a:rPr lang="it-IT" sz="1400" dirty="0"/>
              <a:t> of the </a:t>
            </a:r>
            <a:r>
              <a:rPr lang="it-IT" sz="1400" dirty="0" err="1"/>
              <a:t>fourth</a:t>
            </a:r>
            <a:r>
              <a:rPr lang="it-IT" sz="1400" dirty="0"/>
              <a:t> ACM conference on </a:t>
            </a:r>
            <a:r>
              <a:rPr lang="it-IT" sz="1400" dirty="0" err="1"/>
              <a:t>Recommender</a:t>
            </a:r>
            <a:r>
              <a:rPr lang="it-IT" sz="1400" dirty="0"/>
              <a:t> </a:t>
            </a:r>
            <a:r>
              <a:rPr lang="it-IT" sz="1400" dirty="0" err="1"/>
              <a:t>systems</a:t>
            </a:r>
            <a:r>
              <a:rPr lang="it-IT" sz="1400" dirty="0"/>
              <a:t>, </a:t>
            </a:r>
            <a:r>
              <a:rPr lang="it-IT" sz="1400" dirty="0" err="1"/>
              <a:t>RecSys</a:t>
            </a:r>
            <a:r>
              <a:rPr lang="it-IT" sz="1400" dirty="0"/>
              <a:t> </a:t>
            </a:r>
            <a:r>
              <a:rPr lang="it-IT" sz="1400" dirty="0" smtClean="0"/>
              <a:t>2010 </a:t>
            </a:r>
            <a:r>
              <a:rPr lang="it-IT" sz="1400" dirty="0"/>
              <a:t>ACM.</a:t>
            </a:r>
          </a:p>
        </p:txBody>
      </p:sp>
    </p:spTree>
    <p:extLst>
      <p:ext uri="{BB962C8B-B14F-4D97-AF65-F5344CB8AC3E}">
        <p14:creationId xmlns:p14="http://schemas.microsoft.com/office/powerpoint/2010/main" val="36477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20000" cy="1143000"/>
          </a:xfrm>
        </p:spPr>
        <p:txBody>
          <a:bodyPr/>
          <a:lstStyle/>
          <a:p>
            <a:r>
              <a:rPr lang="it-IT" sz="4000" dirty="0" err="1" smtClean="0"/>
              <a:t>Introduction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/>
              <a:t>M</a:t>
            </a:r>
            <a:r>
              <a:rPr lang="en-US" dirty="0" smtClean="0"/>
              <a:t>assive </a:t>
            </a:r>
            <a:r>
              <a:rPr lang="en-US" dirty="0"/>
              <a:t>collections of multimedia </a:t>
            </a:r>
            <a:r>
              <a:rPr lang="en-US" dirty="0" smtClean="0"/>
              <a:t>objects are </a:t>
            </a:r>
            <a:r>
              <a:rPr lang="en-US" dirty="0"/>
              <a:t>now widely available to a large population of users </a:t>
            </a:r>
            <a:r>
              <a:rPr lang="en-US" dirty="0" smtClean="0"/>
              <a:t>and to </a:t>
            </a:r>
            <a:r>
              <a:rPr lang="en-US" dirty="0"/>
              <a:t>the appealing and sophisticated tools and </a:t>
            </a:r>
            <a:r>
              <a:rPr lang="en-US" dirty="0" smtClean="0"/>
              <a:t>applications used </a:t>
            </a:r>
            <a:r>
              <a:rPr lang="en-US" dirty="0"/>
              <a:t>for social networks. 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However</a:t>
            </a:r>
            <a:r>
              <a:rPr lang="en-US" dirty="0"/>
              <a:t>, the retrieval of such </a:t>
            </a:r>
            <a:r>
              <a:rPr lang="en-US" dirty="0" smtClean="0"/>
              <a:t>objects </a:t>
            </a:r>
            <a:r>
              <a:rPr lang="en-US" dirty="0"/>
              <a:t>and, in particular, of </a:t>
            </a:r>
            <a:r>
              <a:rPr lang="en-US" dirty="0" smtClean="0"/>
              <a:t>the “right” multimedia component that </a:t>
            </a:r>
            <a:r>
              <a:rPr lang="en-US" dirty="0"/>
              <a:t>can be suitable for a certain application, still </a:t>
            </a:r>
            <a:r>
              <a:rPr lang="en-US" dirty="0" smtClean="0"/>
              <a:t>remains a </a:t>
            </a:r>
            <a:r>
              <a:rPr lang="en-US" dirty="0"/>
              <a:t>challenging problem.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To </a:t>
            </a:r>
            <a:r>
              <a:rPr lang="en-US" dirty="0"/>
              <a:t>this aim, a number of </a:t>
            </a:r>
            <a:r>
              <a:rPr lang="en-US" dirty="0" smtClean="0"/>
              <a:t>algorithms and </a:t>
            </a:r>
            <a:r>
              <a:rPr lang="en-US" dirty="0"/>
              <a:t>tools </a:t>
            </a:r>
            <a:r>
              <a:rPr lang="en-US" dirty="0" smtClean="0"/>
              <a:t>(generally </a:t>
            </a:r>
            <a:r>
              <a:rPr lang="en-US" dirty="0"/>
              <a:t>referred to as </a:t>
            </a:r>
            <a:r>
              <a:rPr lang="en-US" b="1" dirty="0"/>
              <a:t>Recommending </a:t>
            </a:r>
            <a:r>
              <a:rPr lang="en-US" b="1" dirty="0" smtClean="0"/>
              <a:t>Systems</a:t>
            </a:r>
            <a:r>
              <a:rPr lang="en-US" dirty="0" smtClean="0"/>
              <a:t>) are </a:t>
            </a:r>
            <a:r>
              <a:rPr lang="en-US" dirty="0"/>
              <a:t>being proposed to facilitate browsing of these </a:t>
            </a:r>
            <a:r>
              <a:rPr lang="en-US" dirty="0" smtClean="0"/>
              <a:t>large </a:t>
            </a:r>
            <a:r>
              <a:rPr lang="en-GB" dirty="0" smtClean="0"/>
              <a:t>data</a:t>
            </a:r>
            <a:r>
              <a:rPr lang="it-IT" dirty="0" smtClean="0"/>
              <a:t> </a:t>
            </a:r>
            <a:r>
              <a:rPr lang="en-GB" dirty="0" smtClean="0"/>
              <a:t>repositories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US" dirty="0" smtClean="0"/>
              <a:t>Recommending </a:t>
            </a:r>
            <a:r>
              <a:rPr lang="en-US" dirty="0"/>
              <a:t>systems is one of </a:t>
            </a:r>
            <a:r>
              <a:rPr lang="en-US" dirty="0" smtClean="0"/>
              <a:t>the steps </a:t>
            </a:r>
            <a:r>
              <a:rPr lang="en-US" dirty="0"/>
              <a:t>for realizing the transition from the </a:t>
            </a:r>
            <a:r>
              <a:rPr lang="en-US" b="1" dirty="0"/>
              <a:t>era of search </a:t>
            </a:r>
            <a:r>
              <a:rPr lang="en-US" dirty="0" smtClean="0"/>
              <a:t>to the </a:t>
            </a:r>
            <a:r>
              <a:rPr lang="en-US" b="1" dirty="0"/>
              <a:t>era of </a:t>
            </a:r>
            <a:r>
              <a:rPr lang="en-US" b="1" dirty="0" smtClean="0"/>
              <a:t>discovery</a:t>
            </a:r>
            <a:r>
              <a:rPr lang="en-US" dirty="0"/>
              <a:t>.</a:t>
            </a:r>
            <a:r>
              <a:rPr lang="en-US" dirty="0" smtClean="0"/>
              <a:t> That </a:t>
            </a:r>
            <a:r>
              <a:rPr lang="en-US" dirty="0"/>
              <a:t>is, according to Fortune </a:t>
            </a:r>
            <a:r>
              <a:rPr lang="en-US" dirty="0" smtClean="0"/>
              <a:t>magazine writer </a:t>
            </a:r>
            <a:r>
              <a:rPr lang="en-US" dirty="0" err="1"/>
              <a:t>Jerey</a:t>
            </a:r>
            <a:r>
              <a:rPr lang="en-US" dirty="0"/>
              <a:t> M. O'Brien, </a:t>
            </a:r>
            <a:r>
              <a:rPr lang="en-US" i="1" dirty="0"/>
              <a:t>search is what you do when </a:t>
            </a:r>
            <a:r>
              <a:rPr lang="en-US" i="1" dirty="0" smtClean="0"/>
              <a:t>you are </a:t>
            </a:r>
            <a:r>
              <a:rPr lang="en-US" i="1" dirty="0"/>
              <a:t>looking for something while discovery is when </a:t>
            </a:r>
            <a:r>
              <a:rPr lang="en-US" i="1" dirty="0" smtClean="0"/>
              <a:t>something wonderful </a:t>
            </a:r>
            <a:r>
              <a:rPr lang="en-US" i="1" dirty="0"/>
              <a:t>that you didn't know existed, or didn't know </a:t>
            </a:r>
            <a:r>
              <a:rPr lang="en-US" i="1" dirty="0" smtClean="0"/>
              <a:t>how to </a:t>
            </a:r>
            <a:r>
              <a:rPr lang="en-US" i="1" dirty="0"/>
              <a:t>ask for, </a:t>
            </a:r>
            <a:r>
              <a:rPr lang="en-US" i="1" dirty="0" smtClean="0"/>
              <a:t>finds </a:t>
            </a:r>
            <a:r>
              <a:rPr lang="en-US" i="1" dirty="0"/>
              <a:t>you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9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 smtClean="0"/>
              <a:t>Pre-filtering</a:t>
            </a:r>
            <a:r>
              <a:rPr lang="it-IT" sz="4000" dirty="0" smtClean="0"/>
              <a:t> </a:t>
            </a:r>
            <a:r>
              <a:rPr lang="it-IT" sz="4000" dirty="0" err="1" smtClean="0"/>
              <a:t>strategy</a:t>
            </a:r>
            <a:endParaRPr lang="it-IT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It is important to note that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takes into account the </a:t>
                </a:r>
                <a:r>
                  <a:rPr lang="en-US" dirty="0" smtClean="0"/>
                  <a:t>user's context </a:t>
                </a:r>
                <a:r>
                  <a:rPr lang="en-US" dirty="0"/>
                  <a:t>and does not have to be computed for all the </a:t>
                </a:r>
                <a:r>
                  <a:rPr lang="en-US" dirty="0" smtClean="0"/>
                  <a:t>database objects.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It </a:t>
                </a:r>
                <a:r>
                  <a:rPr lang="en-US" dirty="0"/>
                  <a:t>need to be computed only for those </a:t>
                </a:r>
                <a:r>
                  <a:rPr lang="en-US" dirty="0" smtClean="0"/>
                  <a:t>objects  that </a:t>
                </a:r>
                <a:r>
                  <a:rPr lang="en-US" dirty="0"/>
                  <a:t>are good candidates, i.e. the most similar objects </a:t>
                </a:r>
                <a:r>
                  <a:rPr lang="en-US" dirty="0" smtClean="0"/>
                  <a:t>to that </a:t>
                </a:r>
                <a:r>
                  <a:rPr lang="en-US" dirty="0"/>
                  <a:t>a user is currently </a:t>
                </a:r>
                <a:r>
                  <a:rPr lang="en-US" dirty="0" smtClean="0"/>
                  <a:t>watching.</a:t>
                </a:r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8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Post-</a:t>
            </a:r>
            <a:r>
              <a:rPr lang="it-IT" dirty="0" err="1" smtClean="0"/>
              <a:t>filtering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Finally, to met the last question, the set of suggested </a:t>
            </a:r>
            <a:r>
              <a:rPr lang="en-US" dirty="0" smtClean="0"/>
              <a:t>items is </a:t>
            </a:r>
            <a:r>
              <a:rPr lang="en-US" dirty="0"/>
              <a:t>organized in apposite recommendation lists: they are </a:t>
            </a:r>
            <a:r>
              <a:rPr lang="en-US" dirty="0" smtClean="0"/>
              <a:t>not fixed </a:t>
            </a:r>
            <a:r>
              <a:rPr lang="en-US" dirty="0"/>
              <a:t>and are arranged on the base of social user </a:t>
            </a:r>
            <a:r>
              <a:rPr lang="en-US" dirty="0" smtClean="0"/>
              <a:t>interests and </a:t>
            </a:r>
            <a:r>
              <a:rPr lang="en-US" dirty="0"/>
              <a:t>preferences in terms of taxonomic attributes </a:t>
            </a:r>
            <a:r>
              <a:rPr lang="en-US" dirty="0" smtClean="0"/>
              <a:t>- </a:t>
            </a:r>
            <a:r>
              <a:rPr lang="en-US" dirty="0"/>
              <a:t>e.g. </a:t>
            </a:r>
            <a:r>
              <a:rPr lang="en-US" dirty="0" smtClean="0"/>
              <a:t>favorite </a:t>
            </a:r>
            <a:r>
              <a:rPr lang="en-US" dirty="0"/>
              <a:t>artists, genres and subjects </a:t>
            </a:r>
            <a:r>
              <a:rPr lang="en-US" dirty="0" smtClean="0"/>
              <a:t>- </a:t>
            </a:r>
            <a:r>
              <a:rPr lang="en-US" dirty="0"/>
              <a:t>which values can </a:t>
            </a:r>
            <a:r>
              <a:rPr lang="en-US" dirty="0" smtClean="0"/>
              <a:t>either retrieved </a:t>
            </a:r>
            <a:r>
              <a:rPr lang="en-US" dirty="0"/>
              <a:t>using proper questionnaires or gathered by </a:t>
            </a:r>
            <a:r>
              <a:rPr lang="en-US" dirty="0" smtClean="0"/>
              <a:t>means of </a:t>
            </a:r>
            <a:r>
              <a:rPr lang="en-US" dirty="0"/>
              <a:t>apposite API from the most </a:t>
            </a:r>
            <a:r>
              <a:rPr lang="en-US" dirty="0" smtClean="0"/>
              <a:t>diffused </a:t>
            </a:r>
            <a:r>
              <a:rPr lang="en-US" dirty="0"/>
              <a:t>social networks.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The preference </a:t>
            </a:r>
            <a:r>
              <a:rPr lang="en-US" dirty="0"/>
              <a:t>degree of objects, which do not </a:t>
            </a:r>
            <a:r>
              <a:rPr lang="en-US" dirty="0" smtClean="0"/>
              <a:t>reflect </a:t>
            </a:r>
            <a:r>
              <a:rPr lang="en-US" dirty="0"/>
              <a:t>user </a:t>
            </a:r>
            <a:r>
              <a:rPr lang="en-US" dirty="0" smtClean="0"/>
              <a:t>needs in </a:t>
            </a:r>
            <a:r>
              <a:rPr lang="en-US" dirty="0"/>
              <a:t>terms of semantic similarities, are penalized and such </a:t>
            </a:r>
            <a:r>
              <a:rPr lang="en-US" dirty="0" smtClean="0"/>
              <a:t>objects </a:t>
            </a:r>
            <a:r>
              <a:rPr lang="en-US" dirty="0"/>
              <a:t>could be excluded from recommendation (</a:t>
            </a:r>
            <a:r>
              <a:rPr lang="en-US" i="1" dirty="0" smtClean="0"/>
              <a:t>post-filtering strategy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72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Application </a:t>
            </a:r>
            <a:r>
              <a:rPr lang="en-GB" sz="4000" dirty="0" smtClean="0"/>
              <a:t>examples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 system is a platform that can provide services for </a:t>
            </a:r>
            <a:r>
              <a:rPr lang="en-US" dirty="0" smtClean="0"/>
              <a:t>many social </a:t>
            </a:r>
            <a:r>
              <a:rPr lang="en-US" dirty="0"/>
              <a:t>network applications.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Just </a:t>
            </a:r>
            <a:r>
              <a:rPr lang="en-US" dirty="0"/>
              <a:t>to make few examples, </a:t>
            </a:r>
            <a:r>
              <a:rPr lang="en-US" dirty="0" smtClean="0"/>
              <a:t>in the </a:t>
            </a:r>
            <a:r>
              <a:rPr lang="en-US" dirty="0"/>
              <a:t>case of image collection, we use recommendation </a:t>
            </a:r>
            <a:r>
              <a:rPr lang="en-US" dirty="0" smtClean="0"/>
              <a:t>services to </a:t>
            </a:r>
            <a:r>
              <a:rPr lang="en-US" dirty="0"/>
              <a:t>assist users during browsing of image gallery </a:t>
            </a:r>
            <a:r>
              <a:rPr lang="en-US" dirty="0" smtClean="0"/>
              <a:t>containing objects </a:t>
            </a:r>
            <a:r>
              <a:rPr lang="en-US" dirty="0"/>
              <a:t>with the same subject (e.g. landscape, animal) </a:t>
            </a:r>
            <a:r>
              <a:rPr lang="en-US" dirty="0" smtClean="0"/>
              <a:t>or to </a:t>
            </a:r>
            <a:r>
              <a:rPr lang="en-US" dirty="0"/>
              <a:t>suggest the most </a:t>
            </a:r>
            <a:r>
              <a:rPr lang="en-US" dirty="0" smtClean="0"/>
              <a:t>effective </a:t>
            </a:r>
            <a:r>
              <a:rPr lang="en-US" dirty="0"/>
              <a:t>tags for image indexing or </a:t>
            </a:r>
            <a:r>
              <a:rPr lang="en-US" dirty="0" smtClean="0"/>
              <a:t>to automatically </a:t>
            </a:r>
            <a:r>
              <a:rPr lang="en-US" dirty="0"/>
              <a:t>create personalized photographic album.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For audio </a:t>
            </a:r>
            <a:r>
              <a:rPr lang="en-US" dirty="0"/>
              <a:t>and video data, we can exploit recommendation </a:t>
            </a:r>
            <a:r>
              <a:rPr lang="en-US" dirty="0" smtClean="0"/>
              <a:t>services </a:t>
            </a:r>
            <a:r>
              <a:rPr lang="en-US" dirty="0"/>
              <a:t>to create personalized play-lists using, for example</a:t>
            </a:r>
            <a:r>
              <a:rPr lang="en-US" dirty="0" smtClean="0"/>
              <a:t>, </a:t>
            </a:r>
            <a:r>
              <a:rPr lang="en-GB" i="1" dirty="0" smtClean="0"/>
              <a:t>Youtube</a:t>
            </a:r>
            <a:r>
              <a:rPr lang="it-IT" i="1" dirty="0" smtClean="0"/>
              <a:t> </a:t>
            </a:r>
            <a:r>
              <a:rPr lang="en-GB" dirty="0" smtClean="0"/>
              <a:t>linked </a:t>
            </a:r>
            <a:r>
              <a:rPr lang="it-IT" smtClean="0"/>
              <a:t>data.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5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Future </a:t>
            </a:r>
            <a:r>
              <a:rPr lang="en-US" sz="4000" dirty="0" smtClean="0"/>
              <a:t>directions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In according to the research future directions, the system</a:t>
            </a:r>
          </a:p>
          <a:p>
            <a:pPr marL="114300" indent="0">
              <a:buNone/>
            </a:pPr>
            <a:r>
              <a:rPr lang="en-US" dirty="0"/>
              <a:t>could be improved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 smtClean="0"/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Introducing </a:t>
            </a:r>
            <a:r>
              <a:rPr lang="en-US" dirty="0"/>
              <a:t>explicit user </a:t>
            </a:r>
            <a:r>
              <a:rPr lang="en-US" dirty="0" smtClean="0"/>
              <a:t>profiling mechanism </a:t>
            </a:r>
            <a:r>
              <a:rPr lang="en-US" dirty="0"/>
              <a:t>based on the creation of users </a:t>
            </a:r>
            <a:r>
              <a:rPr lang="en-US" dirty="0" smtClean="0"/>
              <a:t>categories 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Scaling </a:t>
            </a:r>
            <a:r>
              <a:rPr lang="en-US" dirty="0"/>
              <a:t>the systems for large multimedia data collections,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Integrating </a:t>
            </a:r>
            <a:r>
              <a:rPr lang="en-US" dirty="0"/>
              <a:t>the several strategies using SOAP as a </a:t>
            </a:r>
            <a:r>
              <a:rPr lang="en-US" dirty="0" smtClean="0"/>
              <a:t>built- in </a:t>
            </a:r>
            <a:r>
              <a:rPr lang="en-US" dirty="0"/>
              <a:t>service for popular social networks.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3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/>
              <a:t>FOR MORE INFORMATION 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flora.amato@unina.it</a:t>
            </a:r>
          </a:p>
          <a:p>
            <a:pPr marL="114300" indent="0" algn="ctr">
              <a:buNone/>
            </a:pPr>
            <a:r>
              <a:rPr lang="en-US" dirty="0"/>
              <a:t>persia@unina.it</a:t>
            </a:r>
          </a:p>
          <a:p>
            <a:pPr marL="114300" indent="0" algn="ctr">
              <a:buNone/>
            </a:pPr>
            <a:r>
              <a:rPr lang="en-US" dirty="0"/>
              <a:t>vmoscato@unina.it</a:t>
            </a:r>
          </a:p>
          <a:p>
            <a:pPr marL="114300" indent="0" algn="ctr">
              <a:buNone/>
            </a:pPr>
            <a:r>
              <a:rPr lang="en-US" dirty="0"/>
              <a:t>picus@unina.it</a:t>
            </a:r>
          </a:p>
          <a:p>
            <a:pPr marL="114300" indent="0" algn="ctr">
              <a:buNone/>
            </a:pPr>
            <a:r>
              <a:rPr lang="en-US" dirty="0"/>
              <a:t> f.gargiulo@cira.it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THANKS FOR YOUR ATTENTION</a:t>
            </a:r>
          </a:p>
          <a:p>
            <a:pPr marL="11430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03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Recommending </a:t>
            </a:r>
            <a:r>
              <a:rPr lang="en-GB" sz="4000" dirty="0" smtClean="0"/>
              <a:t>Systems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Recommending systems </a:t>
            </a:r>
            <a:r>
              <a:rPr lang="en-US" dirty="0" smtClean="0"/>
              <a:t>help </a:t>
            </a:r>
            <a:r>
              <a:rPr lang="en-US" dirty="0"/>
              <a:t>people in retrieving </a:t>
            </a:r>
            <a:r>
              <a:rPr lang="en-US" dirty="0" smtClean="0"/>
              <a:t>information </a:t>
            </a:r>
            <a:r>
              <a:rPr lang="en-US" dirty="0"/>
              <a:t>that match their preferences by </a:t>
            </a:r>
            <a:r>
              <a:rPr lang="en-US" dirty="0" smtClean="0"/>
              <a:t>recommending products </a:t>
            </a:r>
            <a:r>
              <a:rPr lang="en-US" dirty="0"/>
              <a:t>or services from a large number of </a:t>
            </a:r>
            <a:r>
              <a:rPr lang="en-US" dirty="0" smtClean="0"/>
              <a:t>candidates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Support </a:t>
            </a:r>
            <a:r>
              <a:rPr lang="en-US" dirty="0"/>
              <a:t>people in making decisions in various contexts: </a:t>
            </a:r>
            <a:r>
              <a:rPr lang="en-US" dirty="0" smtClean="0"/>
              <a:t>what items </a:t>
            </a:r>
            <a:r>
              <a:rPr lang="en-US" dirty="0"/>
              <a:t>to buy , which movie to watch or even who they </a:t>
            </a:r>
            <a:r>
              <a:rPr lang="en-US" dirty="0" smtClean="0"/>
              <a:t>can invite </a:t>
            </a:r>
            <a:r>
              <a:rPr lang="en-US" dirty="0"/>
              <a:t>to their social network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especially </a:t>
            </a:r>
            <a:r>
              <a:rPr lang="en-US" dirty="0" smtClean="0"/>
              <a:t>useful in </a:t>
            </a:r>
            <a:r>
              <a:rPr lang="en-US" dirty="0"/>
              <a:t>environments characterized by a vast amount of </a:t>
            </a:r>
            <a:r>
              <a:rPr lang="en-US" dirty="0" smtClean="0"/>
              <a:t>information</a:t>
            </a:r>
            <a:r>
              <a:rPr lang="en-US" dirty="0"/>
              <a:t>, since they can </a:t>
            </a:r>
            <a:r>
              <a:rPr lang="en-US" dirty="0" smtClean="0"/>
              <a:t>effectively </a:t>
            </a:r>
            <a:r>
              <a:rPr lang="en-US" dirty="0"/>
              <a:t>select </a:t>
            </a:r>
            <a:r>
              <a:rPr lang="en-US" dirty="0" smtClean="0"/>
              <a:t>a </a:t>
            </a:r>
            <a:r>
              <a:rPr lang="en-US" dirty="0"/>
              <a:t>small subset </a:t>
            </a:r>
            <a:r>
              <a:rPr lang="en-US" dirty="0" smtClean="0"/>
              <a:t>of items </a:t>
            </a:r>
            <a:r>
              <a:rPr lang="en-US" dirty="0"/>
              <a:t>that appear to </a:t>
            </a:r>
            <a:r>
              <a:rPr lang="en-US" dirty="0" smtClean="0"/>
              <a:t>fit the </a:t>
            </a:r>
            <a:r>
              <a:rPr lang="en-US" dirty="0"/>
              <a:t>user's needs.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53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Recommending </a:t>
            </a:r>
            <a:r>
              <a:rPr lang="en-GB" sz="4000" dirty="0" smtClean="0"/>
              <a:t>Systems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From a general point of view, recommenders </a:t>
            </a:r>
            <a:r>
              <a:rPr lang="en-US" dirty="0"/>
              <a:t>are a class </a:t>
            </a:r>
            <a:r>
              <a:rPr lang="en-US" dirty="0" smtClean="0"/>
              <a:t>of applications </a:t>
            </a:r>
            <a:r>
              <a:rPr lang="en-US" dirty="0"/>
              <a:t>that involve predicting user responses to </a:t>
            </a:r>
            <a:r>
              <a:rPr lang="en-US" dirty="0" smtClean="0"/>
              <a:t>options, for example: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GB" dirty="0" smtClean="0"/>
              <a:t>Product Recommendations</a:t>
            </a:r>
          </a:p>
          <a:p>
            <a:r>
              <a:rPr lang="en-GB" dirty="0" smtClean="0"/>
              <a:t>Movie Recommendations</a:t>
            </a:r>
          </a:p>
          <a:p>
            <a:r>
              <a:rPr lang="en-GB" dirty="0" smtClean="0"/>
              <a:t>News Articles</a:t>
            </a:r>
          </a:p>
          <a:p>
            <a:r>
              <a:rPr lang="en-GB" dirty="0" smtClean="0"/>
              <a:t>Social Recommendations</a:t>
            </a:r>
          </a:p>
          <a:p>
            <a:endParaRPr lang="it-IT" dirty="0" smtClean="0"/>
          </a:p>
          <a:p>
            <a:pPr marL="114300" indent="0">
              <a:buNone/>
            </a:pPr>
            <a:r>
              <a:rPr lang="en-GB" dirty="0" smtClean="0"/>
              <a:t>There</a:t>
            </a:r>
            <a:r>
              <a:rPr lang="it-IT" dirty="0" smtClean="0"/>
              <a:t> are </a:t>
            </a:r>
            <a:r>
              <a:rPr lang="en-US" dirty="0" smtClean="0"/>
              <a:t>different </a:t>
            </a:r>
            <a:r>
              <a:rPr lang="en-US" dirty="0"/>
              <a:t>kinds of </a:t>
            </a:r>
            <a:r>
              <a:rPr lang="en-US" dirty="0" smtClean="0"/>
              <a:t>recommendation: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i="1" dirty="0" smtClean="0"/>
              <a:t>Personalized </a:t>
            </a:r>
            <a:r>
              <a:rPr lang="en-US" i="1" dirty="0"/>
              <a:t>recommendation </a:t>
            </a:r>
            <a:r>
              <a:rPr lang="en-US" dirty="0"/>
              <a:t>- based on </a:t>
            </a:r>
            <a:r>
              <a:rPr lang="en-US" dirty="0" smtClean="0"/>
              <a:t>the individual's </a:t>
            </a:r>
            <a:r>
              <a:rPr lang="en-US" dirty="0"/>
              <a:t>past </a:t>
            </a:r>
            <a:r>
              <a:rPr lang="en-US" dirty="0" smtClean="0"/>
              <a:t>behavior</a:t>
            </a:r>
          </a:p>
          <a:p>
            <a:r>
              <a:rPr lang="en-US" i="1" dirty="0" smtClean="0"/>
              <a:t>Social </a:t>
            </a:r>
            <a:r>
              <a:rPr lang="en-US" i="1" dirty="0"/>
              <a:t>recommendation </a:t>
            </a:r>
            <a:r>
              <a:rPr lang="en-US" dirty="0" smtClean="0"/>
              <a:t>– based on </a:t>
            </a:r>
            <a:r>
              <a:rPr lang="en-US" dirty="0"/>
              <a:t>the past behavior of similar </a:t>
            </a:r>
            <a:r>
              <a:rPr lang="en-US" dirty="0" smtClean="0"/>
              <a:t>users</a:t>
            </a:r>
            <a:endParaRPr lang="en-US" dirty="0" smtClean="0"/>
          </a:p>
          <a:p>
            <a:r>
              <a:rPr lang="it-IT" i="1" dirty="0"/>
              <a:t>I</a:t>
            </a:r>
            <a:r>
              <a:rPr lang="it-IT" i="1" dirty="0" smtClean="0"/>
              <a:t>tem </a:t>
            </a:r>
            <a:r>
              <a:rPr lang="en-GB" i="1" dirty="0" smtClean="0"/>
              <a:t>recommendation</a:t>
            </a:r>
            <a:r>
              <a:rPr lang="it-IT" i="1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based on features related to the item </a:t>
            </a:r>
            <a:r>
              <a:rPr lang="en-US" dirty="0" smtClean="0"/>
              <a:t>itself</a:t>
            </a:r>
          </a:p>
          <a:p>
            <a:r>
              <a:rPr lang="en-US" dirty="0" smtClean="0"/>
              <a:t>Any combination </a:t>
            </a:r>
            <a:r>
              <a:rPr lang="en-US" dirty="0"/>
              <a:t>of the approaches above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08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is an item?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 real applications it is more </a:t>
            </a:r>
            <a:r>
              <a:rPr lang="en-US" dirty="0" smtClean="0"/>
              <a:t>then simple text. </a:t>
            </a:r>
          </a:p>
          <a:p>
            <a:pPr marL="114300" indent="0">
              <a:buNone/>
            </a:pPr>
            <a:r>
              <a:rPr lang="en-US" dirty="0" smtClean="0"/>
              <a:t>It includes images</a:t>
            </a:r>
            <a:r>
              <a:rPr lang="en-US" dirty="0"/>
              <a:t>, </a:t>
            </a:r>
            <a:r>
              <a:rPr lang="en-US" dirty="0" smtClean="0"/>
              <a:t>audio </a:t>
            </a:r>
            <a:r>
              <a:rPr lang="en-US" dirty="0"/>
              <a:t>and video </a:t>
            </a:r>
            <a:r>
              <a:rPr lang="en-US" dirty="0" smtClean="0"/>
              <a:t>streams (it </a:t>
            </a:r>
            <a:r>
              <a:rPr lang="en-US" dirty="0"/>
              <a:t>is not ensured the presence of and adequate </a:t>
            </a:r>
            <a:r>
              <a:rPr lang="en-US" dirty="0" smtClean="0"/>
              <a:t>metadata system)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In </a:t>
            </a:r>
            <a:r>
              <a:rPr lang="en-US" dirty="0"/>
              <a:t>this framework, the challenge is then how </a:t>
            </a:r>
            <a:r>
              <a:rPr lang="en-US" dirty="0" smtClean="0"/>
              <a:t>to exploit </a:t>
            </a:r>
            <a:r>
              <a:rPr lang="en-US" dirty="0"/>
              <a:t>the information given by multimedia objects, </a:t>
            </a:r>
            <a:r>
              <a:rPr lang="en-US" dirty="0" smtClean="0"/>
              <a:t>and how </a:t>
            </a:r>
            <a:r>
              <a:rPr lang="en-US" dirty="0"/>
              <a:t>to combine it with past behavior of the single user </a:t>
            </a:r>
            <a:r>
              <a:rPr lang="en-US" dirty="0" smtClean="0"/>
              <a:t>of </a:t>
            </a:r>
            <a:r>
              <a:rPr lang="en-US" dirty="0" smtClean="0"/>
              <a:t>a </a:t>
            </a:r>
            <a:r>
              <a:rPr lang="en-US" dirty="0"/>
              <a:t>community of users in order to provide easy and </a:t>
            </a:r>
            <a:r>
              <a:rPr lang="en-US" dirty="0" smtClean="0"/>
              <a:t>effective recommendations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4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Our proposal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proposed </a:t>
            </a:r>
            <a:r>
              <a:rPr lang="en-US" dirty="0"/>
              <a:t>recommending systems </a:t>
            </a:r>
            <a:r>
              <a:rPr lang="en-US" dirty="0" smtClean="0"/>
              <a:t>combines: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Intrinsic </a:t>
            </a:r>
            <a:r>
              <a:rPr lang="en-US" dirty="0"/>
              <a:t>features of multimedia objects (low-level and semantic similarity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smtClean="0"/>
              <a:t>Past </a:t>
            </a:r>
            <a:r>
              <a:rPr lang="en-US" dirty="0"/>
              <a:t>behavior of individual users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Overall </a:t>
            </a:r>
            <a:r>
              <a:rPr lang="en-US" dirty="0"/>
              <a:t>behavior of the entire community of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Users</a:t>
            </a:r>
            <a:r>
              <a:rPr lang="en-US" dirty="0"/>
              <a:t>' preferences and social interests.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6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 more </a:t>
            </a:r>
            <a:r>
              <a:rPr lang="en-GB" sz="4000" dirty="0" smtClean="0"/>
              <a:t>formal description</a:t>
            </a:r>
            <a:endParaRPr lang="en-GB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en-US" dirty="0" smtClean="0"/>
                  <a:t>A </a:t>
                </a:r>
                <a:r>
                  <a:rPr lang="en-US" dirty="0" smtClean="0"/>
                  <a:t>recommending </a:t>
                </a:r>
                <a:r>
                  <a:rPr lang="en-US" dirty="0" smtClean="0"/>
                  <a:t>system deals with a set of users: </a:t>
                </a:r>
                <a:endParaRPr lang="it-IT" b="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𝑈</m:t>
                    </m:r>
                    <m:r>
                      <a:rPr lang="it-IT" b="0" i="1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it-IT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it-IT" b="0" i="1" smtClean="0">
                            <a:latin typeface="Cambria Math"/>
                          </a:rPr>
                          <m:t>, …,</m:t>
                        </m:r>
                        <m:sSub>
                          <m:sSubPr>
                            <m:ctrlPr>
                              <a:rPr lang="it-I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:r>
                  <a:rPr lang="en-US" dirty="0"/>
                  <a:t>a set of objects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𝑂</m:t>
                    </m:r>
                    <m:r>
                      <a:rPr lang="it-IT" i="1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it-IT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it-IT" i="1">
                            <a:latin typeface="Cambria Math"/>
                          </a:rPr>
                          <m:t>, …,</m:t>
                        </m:r>
                        <m:sSub>
                          <m:sSubPr>
                            <m:ctrlPr>
                              <a:rPr lang="it-I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</a:p>
              <a:p>
                <a:pPr marL="114300" indent="0">
                  <a:buNone/>
                </a:pPr>
                <a:r>
                  <a:rPr lang="en-US" sz="1600" dirty="0" smtClean="0"/>
                  <a:t>(Both 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/>
                      </a:rPr>
                      <m:t>𝑈</m:t>
                    </m:r>
                  </m:oMath>
                </a14:m>
                <a:r>
                  <a:rPr lang="en-US" sz="1600" dirty="0" smtClean="0"/>
                  <a:t> and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sz="1600" dirty="0" smtClean="0"/>
                  <a:t> can </a:t>
                </a:r>
                <a:r>
                  <a:rPr lang="en-US" sz="1600" dirty="0"/>
                  <a:t>be very large, in the order of </a:t>
                </a:r>
                <a:r>
                  <a:rPr lang="en-US" sz="1600" dirty="0" smtClean="0"/>
                  <a:t>thousands or </a:t>
                </a:r>
                <a:r>
                  <a:rPr lang="en-US" sz="1600" dirty="0"/>
                  <a:t>even millions of </a:t>
                </a:r>
                <a:r>
                  <a:rPr lang="en-US" sz="1600" dirty="0" smtClean="0"/>
                  <a:t>items)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For </a:t>
                </a:r>
                <a:r>
                  <a:rPr lang="en-US" dirty="0"/>
                  <a:t>each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it-IT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a recommender can compute a </a:t>
                </a:r>
                <a:r>
                  <a:rPr lang="en-US" dirty="0" smtClean="0"/>
                  <a:t>score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𝑖</m:t>
                        </m:r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that </a:t>
                </a:r>
                <a:r>
                  <a:rPr lang="en-US" dirty="0"/>
                  <a:t>measures the expected interest of user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in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(or the expected utility of object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for </a:t>
                </a:r>
                <a:r>
                  <a:rPr lang="en-US" dirty="0"/>
                  <a:t>user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), using </a:t>
                </a:r>
                <a:r>
                  <a:rPr lang="en-US" dirty="0" smtClean="0"/>
                  <a:t>a knowledge </a:t>
                </a:r>
                <a:r>
                  <a:rPr lang="en-US" dirty="0"/>
                  <a:t>base and a scoring (or ranking) algorithm </a:t>
                </a:r>
                <a:r>
                  <a:rPr lang="en-US" dirty="0" smtClean="0"/>
                  <a:t>that should </a:t>
                </a:r>
                <a:r>
                  <a:rPr lang="en-US" dirty="0"/>
                  <a:t>take into account that users preferences change </a:t>
                </a:r>
                <a:r>
                  <a:rPr lang="en-US" dirty="0" smtClean="0"/>
                  <a:t>with context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In </a:t>
                </a:r>
                <a:r>
                  <a:rPr lang="en-US" dirty="0"/>
                  <a:t>other terms, for each user </a:t>
                </a:r>
                <a14:m>
                  <m:oMath xmlns:m="http://schemas.openxmlformats.org/officeDocument/2006/math">
                    <m:r>
                      <a:rPr lang="it-IT" b="0" i="1" dirty="0" smtClean="0">
                        <a:latin typeface="Cambria Math"/>
                      </a:rPr>
                      <m:t>𝑢</m:t>
                    </m:r>
                    <m:r>
                      <a:rPr lang="it-IT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it-IT" b="0" i="1" dirty="0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n-US" dirty="0"/>
                  <a:t>, the </a:t>
                </a:r>
                <a:r>
                  <a:rPr lang="en-US" dirty="0" smtClean="0"/>
                  <a:t>recommendation </a:t>
                </a:r>
                <a:r>
                  <a:rPr lang="en-US" dirty="0"/>
                  <a:t>problem is to choose a set of items in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 smtClean="0"/>
                  <a:t> that maximize </a:t>
                </a:r>
                <a:r>
                  <a:rPr lang="en-US" dirty="0"/>
                  <a:t>the user's utility, given the current context.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98" r="-56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2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Utility, profile and features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Depending on the application, </a:t>
            </a:r>
            <a:r>
              <a:rPr lang="en-US" i="1" dirty="0"/>
              <a:t>utility</a:t>
            </a:r>
            <a:r>
              <a:rPr lang="en-US" dirty="0"/>
              <a:t> can either </a:t>
            </a:r>
            <a:r>
              <a:rPr lang="en-US" dirty="0" smtClean="0"/>
              <a:t>be: </a:t>
            </a:r>
          </a:p>
          <a:p>
            <a:r>
              <a:rPr lang="en-US" dirty="0"/>
              <a:t>specified by </a:t>
            </a:r>
            <a:r>
              <a:rPr lang="en-US" dirty="0" smtClean="0"/>
              <a:t>the </a:t>
            </a:r>
            <a:r>
              <a:rPr lang="en-US" dirty="0"/>
              <a:t>user, as it is often done for </a:t>
            </a:r>
            <a:r>
              <a:rPr lang="en-US" dirty="0" smtClean="0"/>
              <a:t>user-defined </a:t>
            </a:r>
            <a:r>
              <a:rPr lang="en-US" dirty="0"/>
              <a:t>ratings,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computed </a:t>
            </a:r>
            <a:r>
              <a:rPr lang="en-US" dirty="0"/>
              <a:t>by the application, as in </a:t>
            </a:r>
            <a:r>
              <a:rPr lang="en-US" dirty="0" smtClean="0"/>
              <a:t>profit-based </a:t>
            </a:r>
            <a:r>
              <a:rPr lang="en-US" dirty="0"/>
              <a:t>utility </a:t>
            </a:r>
            <a:r>
              <a:rPr lang="en-US" dirty="0" smtClean="0"/>
              <a:t>functions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Each </a:t>
            </a:r>
            <a:r>
              <a:rPr lang="en-US" dirty="0"/>
              <a:t>user in U can be associated with a </a:t>
            </a:r>
            <a:r>
              <a:rPr lang="en-US" i="1" dirty="0" smtClean="0"/>
              <a:t>profile</a:t>
            </a:r>
            <a:r>
              <a:rPr lang="en-US" dirty="0" smtClean="0"/>
              <a:t> that includes </a:t>
            </a:r>
            <a:r>
              <a:rPr lang="en-US" dirty="0"/>
              <a:t>various </a:t>
            </a:r>
            <a:r>
              <a:rPr lang="en-US" dirty="0" smtClean="0"/>
              <a:t> characteristics</a:t>
            </a:r>
            <a:r>
              <a:rPr lang="en-US" dirty="0"/>
              <a:t>, such as age, gender, income</a:t>
            </a:r>
            <a:r>
              <a:rPr lang="en-US" dirty="0" smtClean="0"/>
              <a:t>, marital </a:t>
            </a:r>
            <a:r>
              <a:rPr lang="en-US" dirty="0"/>
              <a:t>status, </a:t>
            </a:r>
            <a:r>
              <a:rPr lang="en-US" dirty="0" smtClean="0"/>
              <a:t>etc. </a:t>
            </a:r>
          </a:p>
          <a:p>
            <a:pPr marL="114300" indent="0">
              <a:buNone/>
            </a:pPr>
            <a:r>
              <a:rPr lang="en-US" dirty="0" smtClean="0"/>
              <a:t>Similarly</a:t>
            </a:r>
            <a:r>
              <a:rPr lang="en-US" dirty="0"/>
              <a:t>, each data item in O </a:t>
            </a:r>
            <a:r>
              <a:rPr lang="en-US" dirty="0" smtClean="0"/>
              <a:t>is associated </a:t>
            </a:r>
            <a:r>
              <a:rPr lang="en-US" dirty="0"/>
              <a:t>with a set of </a:t>
            </a:r>
            <a:r>
              <a:rPr lang="en-US" i="1" dirty="0"/>
              <a:t>features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 smtClean="0"/>
              <a:t>(For </a:t>
            </a:r>
            <a:r>
              <a:rPr lang="en-US" sz="1800" dirty="0"/>
              <a:t>instance, in a </a:t>
            </a:r>
            <a:r>
              <a:rPr lang="en-US" sz="1800" dirty="0" smtClean="0"/>
              <a:t>movie recommendation </a:t>
            </a:r>
            <a:r>
              <a:rPr lang="en-US" sz="1800" dirty="0"/>
              <a:t>application, O being a collection of movies</a:t>
            </a:r>
            <a:r>
              <a:rPr lang="en-US" sz="1800" dirty="0" smtClean="0"/>
              <a:t>, each </a:t>
            </a:r>
            <a:r>
              <a:rPr lang="en-US" sz="1800" dirty="0"/>
              <a:t>movie can be represented by its title, genre, director</a:t>
            </a:r>
            <a:r>
              <a:rPr lang="en-US" sz="1800" dirty="0" smtClean="0"/>
              <a:t>, year </a:t>
            </a:r>
            <a:r>
              <a:rPr lang="en-US" sz="1800" dirty="0"/>
              <a:t>of release, main actors, etc</a:t>
            </a:r>
            <a:r>
              <a:rPr lang="en-US" sz="1800" dirty="0" smtClean="0"/>
              <a:t>.)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7283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Estimating utility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en-US" dirty="0" smtClean="0"/>
                  <a:t>The utility is usually not defined </a:t>
                </a:r>
                <a:r>
                  <a:rPr lang="en-US" dirty="0"/>
                  <a:t>on the whole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𝑈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𝑂</m:t>
                    </m:r>
                  </m:oMath>
                </a14:m>
                <a:r>
                  <a:rPr lang="en-US" dirty="0"/>
                  <a:t> space</a:t>
                </a:r>
                <a:r>
                  <a:rPr lang="en-US" dirty="0" smtClean="0"/>
                  <a:t>, but </a:t>
                </a:r>
                <a:r>
                  <a:rPr lang="en-US" dirty="0"/>
                  <a:t>only on some subset of it, and thus the central </a:t>
                </a:r>
                <a:r>
                  <a:rPr lang="en-US" dirty="0" smtClean="0"/>
                  <a:t>problem is </a:t>
                </a:r>
                <a:r>
                  <a:rPr lang="en-US" dirty="0"/>
                  <a:t>to extrapolate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to </a:t>
                </a:r>
                <a:r>
                  <a:rPr lang="en-US" dirty="0"/>
                  <a:t>the whole space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𝑈</m:t>
                    </m:r>
                    <m:r>
                      <a:rPr lang="it-IT" i="1">
                        <a:latin typeface="Cambria Math"/>
                        <a:ea typeface="Cambria Math"/>
                      </a:rPr>
                      <m:t>×</m:t>
                    </m:r>
                    <m:r>
                      <a:rPr lang="it-IT" i="1">
                        <a:latin typeface="Cambria Math"/>
                        <a:ea typeface="Cambria Math"/>
                      </a:rPr>
                      <m:t>𝑂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Extrapolations </a:t>
                </a:r>
                <a:r>
                  <a:rPr lang="en-US" dirty="0"/>
                  <a:t>from known to unknown ratings are </a:t>
                </a:r>
                <a:r>
                  <a:rPr lang="en-US" dirty="0" smtClean="0"/>
                  <a:t>usually done </a:t>
                </a:r>
                <a:r>
                  <a:rPr lang="en-US" dirty="0"/>
                  <a:t>by</a:t>
                </a:r>
                <a:r>
                  <a:rPr lang="en-US" dirty="0" smtClean="0"/>
                  <a:t>: </a:t>
                </a:r>
              </a:p>
              <a:p>
                <a:pPr marL="628650" indent="-514350">
                  <a:buFont typeface="+mj-lt"/>
                  <a:buAutoNum type="romanLcPeriod"/>
                </a:pPr>
                <a:r>
                  <a:rPr lang="en-US" dirty="0" smtClean="0"/>
                  <a:t>Specifying </a:t>
                </a:r>
                <a:r>
                  <a:rPr lang="en-US" dirty="0"/>
                  <a:t>heuristics that </a:t>
                </a:r>
                <a:r>
                  <a:rPr lang="en-US" dirty="0" smtClean="0"/>
                  <a:t>define </a:t>
                </a:r>
                <a:r>
                  <a:rPr lang="en-US" dirty="0"/>
                  <a:t>the utility function </a:t>
                </a:r>
                <a:r>
                  <a:rPr lang="en-US" dirty="0" smtClean="0"/>
                  <a:t>and empirically </a:t>
                </a:r>
                <a:r>
                  <a:rPr lang="en-US" dirty="0"/>
                  <a:t>validating its performances and</a:t>
                </a:r>
              </a:p>
              <a:p>
                <a:pPr marL="628650" indent="-514350">
                  <a:buFont typeface="+mj-lt"/>
                  <a:buAutoNum type="romanLcPeriod"/>
                </a:pPr>
                <a:r>
                  <a:rPr lang="en-US" dirty="0" smtClean="0"/>
                  <a:t>Estimating </a:t>
                </a:r>
                <a:r>
                  <a:rPr lang="en-US" dirty="0"/>
                  <a:t>the utility function that optimizes </a:t>
                </a:r>
                <a:r>
                  <a:rPr lang="en-US" dirty="0" smtClean="0"/>
                  <a:t>certain performance </a:t>
                </a:r>
                <a:r>
                  <a:rPr lang="en-US" dirty="0"/>
                  <a:t>criterion, such as the mean square error</a:t>
                </a:r>
                <a:r>
                  <a:rPr lang="en-US" dirty="0" smtClean="0"/>
                  <a:t>. 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Once </a:t>
                </a:r>
                <a:r>
                  <a:rPr lang="en-US" dirty="0"/>
                  <a:t>the unknown ratings are estimated, actual </a:t>
                </a:r>
                <a:r>
                  <a:rPr lang="en-US" dirty="0" smtClean="0"/>
                  <a:t>recommendations </a:t>
                </a:r>
                <a:r>
                  <a:rPr lang="en-US" dirty="0"/>
                  <a:t>of an item to a user are made by </a:t>
                </a:r>
                <a:r>
                  <a:rPr lang="en-US" dirty="0" smtClean="0"/>
                  <a:t>selecting </a:t>
                </a:r>
                <a:r>
                  <a:rPr lang="en-US" dirty="0"/>
                  <a:t>the highest rating among all the estimated </a:t>
                </a:r>
                <a:r>
                  <a:rPr lang="en-US" dirty="0" smtClean="0"/>
                  <a:t>ratings for </a:t>
                </a:r>
                <a:r>
                  <a:rPr lang="en-US" dirty="0"/>
                  <a:t>that user. </a:t>
                </a: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Alternatively</a:t>
                </a:r>
                <a:r>
                  <a:rPr lang="en-US" dirty="0"/>
                  <a:t>, we can recommend the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best </a:t>
                </a:r>
                <a:r>
                  <a:rPr lang="en-US" dirty="0"/>
                  <a:t>items to a user or a set of users to an item.</a:t>
                </a:r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35" r="-960" b="-63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3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6103</TotalTime>
  <Words>2750</Words>
  <Application>Microsoft Office PowerPoint</Application>
  <PresentationFormat>Presentazione su schermo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Adiacente</vt:lpstr>
      <vt:lpstr>Recommendation of Multimedia Objects for Social Network Applications</vt:lpstr>
      <vt:lpstr>Introduction</vt:lpstr>
      <vt:lpstr>Recommending Systems</vt:lpstr>
      <vt:lpstr>Recommending Systems</vt:lpstr>
      <vt:lpstr>What is an item?</vt:lpstr>
      <vt:lpstr>Our proposal</vt:lpstr>
      <vt:lpstr>A more formal description</vt:lpstr>
      <vt:lpstr>Utility, profile and features</vt:lpstr>
      <vt:lpstr>Estimating utility</vt:lpstr>
      <vt:lpstr>A typical scenario</vt:lpstr>
      <vt:lpstr>Four questions</vt:lpstr>
      <vt:lpstr>The approach</vt:lpstr>
      <vt:lpstr>Labels of the edges</vt:lpstr>
      <vt:lpstr>Preference grade</vt:lpstr>
      <vt:lpstr>Preference grade</vt:lpstr>
      <vt:lpstr>Global and local browsing matrices</vt:lpstr>
      <vt:lpstr>Multimedia similarity matrix</vt:lpstr>
      <vt:lpstr>Computing matrix B for images</vt:lpstr>
      <vt:lpstr>Ranking items for user</vt:lpstr>
      <vt:lpstr>Pre-filtering strategy</vt:lpstr>
      <vt:lpstr>Post-filtering strategy</vt:lpstr>
      <vt:lpstr>Application examples</vt:lpstr>
      <vt:lpstr>Future directions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of Multimedia Objects for Social Network Applications</dc:title>
  <dc:creator>Gargiulo Francesco</dc:creator>
  <cp:lastModifiedBy>Gargiulo Francesco</cp:lastModifiedBy>
  <cp:revision>86</cp:revision>
  <dcterms:created xsi:type="dcterms:W3CDTF">2014-03-18T16:28:56Z</dcterms:created>
  <dcterms:modified xsi:type="dcterms:W3CDTF">2014-03-27T18:13:09Z</dcterms:modified>
</cp:coreProperties>
</file>